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9" r:id="rId3"/>
    <p:sldId id="312" r:id="rId4"/>
    <p:sldId id="307" r:id="rId5"/>
    <p:sldId id="330" r:id="rId6"/>
    <p:sldId id="323" r:id="rId7"/>
    <p:sldId id="322" r:id="rId8"/>
    <p:sldId id="331" r:id="rId9"/>
    <p:sldId id="316" r:id="rId10"/>
    <p:sldId id="319" r:id="rId11"/>
    <p:sldId id="320" r:id="rId12"/>
    <p:sldId id="311" r:id="rId13"/>
    <p:sldId id="325" r:id="rId14"/>
    <p:sldId id="296" r:id="rId15"/>
    <p:sldId id="324" r:id="rId16"/>
    <p:sldId id="328" r:id="rId17"/>
    <p:sldId id="326" r:id="rId18"/>
    <p:sldId id="305" r:id="rId19"/>
    <p:sldId id="33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D2032A5-65A8-43F7-B360-D65DD1FF3D9F}" type="datetimeFigureOut">
              <a:rPr lang="en-US" smtClean="0"/>
              <a:t>6/21/2018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011785-42F6-4443-ACC0-A4878167B14C}" type="slidenum">
              <a:rPr lang="en-US" smtClean="0"/>
              <a:t>‹#›</a:t>
            </a:fld>
            <a:endParaRPr lang="en-US" dirty="0"/>
          </a:p>
        </p:txBody>
      </p:sp>
    </p:spTree>
    <p:extLst>
      <p:ext uri="{BB962C8B-B14F-4D97-AF65-F5344CB8AC3E}">
        <p14:creationId xmlns:p14="http://schemas.microsoft.com/office/powerpoint/2010/main" val="46508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2</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11</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12</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13</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14</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15</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16</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17</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18</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3</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4</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5</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6</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7</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8</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9</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10</a:t>
            </a:fld>
            <a:endParaRPr lang="en-US" dirty="0"/>
          </a:p>
        </p:txBody>
      </p:sp>
    </p:spTree>
    <p:extLst>
      <p:ext uri="{BB962C8B-B14F-4D97-AF65-F5344CB8AC3E}">
        <p14:creationId xmlns:p14="http://schemas.microsoft.com/office/powerpoint/2010/main" val="348430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2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0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5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06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59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06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90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2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225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8288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8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869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0003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4589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510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63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741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64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12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57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84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11/30/2015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3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261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11/30/2015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Minimizer Confidential – Kruckeberg/Hansen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5A921-147F-4FA0-812F-F3A43DCBDF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829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2.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8.emf"/><Relationship Id="rId5" Type="http://schemas.openxmlformats.org/officeDocument/2006/relationships/image" Target="../media/image57.emf"/><Relationship Id="rId10" Type="http://schemas.openxmlformats.org/officeDocument/2006/relationships/image" Target="../media/image62.emf"/><Relationship Id="rId4" Type="http://schemas.openxmlformats.org/officeDocument/2006/relationships/image" Target="../media/image6.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png"/><Relationship Id="rId7" Type="http://schemas.openxmlformats.org/officeDocument/2006/relationships/image" Target="../media/image65.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4.emf"/><Relationship Id="rId5" Type="http://schemas.openxmlformats.org/officeDocument/2006/relationships/image" Target="../media/image63.emf"/><Relationship Id="rId10" Type="http://schemas.openxmlformats.org/officeDocument/2006/relationships/image" Target="../media/image68.png"/><Relationship Id="rId4" Type="http://schemas.openxmlformats.org/officeDocument/2006/relationships/image" Target="../media/image6.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youtube.com/watch?v=AiEUr4ypKHc"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www.youtube.com/watch?v=WG9O4E_wFSM" TargetMode="External"/><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hyperlink" Target="http://www.youtube.com/watch?v=3ZI0AofK2M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youtube.com/watch?v=v47QZfik1qQ"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hyperlink" Target="https://www.youtube.com/watch?v=RfwlalQhhh0"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emf"/><Relationship Id="rId3" Type="http://schemas.openxmlformats.org/officeDocument/2006/relationships/image" Target="../media/image5.png"/><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emf"/><Relationship Id="rId14" Type="http://schemas.openxmlformats.org/officeDocument/2006/relationships/image" Target="../media/image38.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9.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6.png"/><Relationship Id="rId9"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2817656" cy="140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6553200" y="6356350"/>
            <a:ext cx="2133600" cy="365125"/>
          </a:xfrm>
        </p:spPr>
        <p:txBody>
          <a:bodyPr/>
          <a:lstStyle/>
          <a:p>
            <a:fld id="{4EF5FCA7-4E58-4F8A-A03C-413104EE344E}" type="slidenum">
              <a:rPr lang="en-US" smtClean="0">
                <a:solidFill>
                  <a:prstClr val="black">
                    <a:tint val="75000"/>
                  </a:prstClr>
                </a:solidFill>
              </a:rPr>
              <a:pPr/>
              <a:t>1</a:t>
            </a:fld>
            <a:endParaRPr lang="en-US" dirty="0">
              <a:solidFill>
                <a:prstClr val="black">
                  <a:tint val="75000"/>
                </a:prstClr>
              </a:solidFill>
            </a:endParaRPr>
          </a:p>
        </p:txBody>
      </p:sp>
      <p:cxnSp>
        <p:nvCxnSpPr>
          <p:cNvPr id="9" name="Straight Connector 8"/>
          <p:cNvCxnSpPr/>
          <p:nvPr/>
        </p:nvCxnSpPr>
        <p:spPr>
          <a:xfrm>
            <a:off x="609600" y="3200400"/>
            <a:ext cx="8001000" cy="0"/>
          </a:xfrm>
          <a:prstGeom prst="line">
            <a:avLst/>
          </a:prstGeom>
          <a:ln w="38100">
            <a:solidFill>
              <a:srgbClr val="C0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24" y="2781954"/>
            <a:ext cx="7924800" cy="34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19"/>
          <a:stretch/>
        </p:blipFill>
        <p:spPr bwMode="auto">
          <a:xfrm>
            <a:off x="1823755" y="1371600"/>
            <a:ext cx="5496491"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5376" y="3605939"/>
            <a:ext cx="45536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76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10</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228600" y="1176047"/>
            <a:ext cx="8057606" cy="5016758"/>
          </a:xfrm>
          <a:prstGeom prst="rect">
            <a:avLst/>
          </a:prstGeom>
          <a:noFill/>
        </p:spPr>
        <p:txBody>
          <a:bodyPr wrap="square" rtlCol="0">
            <a:spAutoFit/>
          </a:bodyPr>
          <a:lstStyle/>
          <a:p>
            <a:r>
              <a:rPr lang="en-US" dirty="0" smtClean="0">
                <a:solidFill>
                  <a:prstClr val="black"/>
                </a:solidFill>
                <a:latin typeface="Franklin Gothic Medium Cond" panose="020B0606030402020204" pitchFamily="34" charset="0"/>
              </a:rPr>
              <a:t>The superior qualities of an all latex mattress:</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Latex mattresses conform perfectly to your </a:t>
            </a:r>
            <a:r>
              <a:rPr lang="en-US" sz="1400" dirty="0">
                <a:solidFill>
                  <a:prstClr val="black"/>
                </a:solidFill>
                <a:latin typeface="Franklin Gothic Medium Cond" panose="020B0606030402020204" pitchFamily="34" charset="0"/>
              </a:rPr>
              <a:t>b</a:t>
            </a:r>
            <a:r>
              <a:rPr lang="en-US" sz="1400" dirty="0" smtClean="0">
                <a:solidFill>
                  <a:prstClr val="black"/>
                </a:solidFill>
                <a:latin typeface="Franklin Gothic Medium Cond" panose="020B0606030402020204" pitchFamily="34" charset="0"/>
              </a:rPr>
              <a:t>ody’s contours and evenly supports the spine to provide optimal orthopedic support.</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Latex instantly reacts and adjusts to changes in position giving the body maximum comfort and back support.  Its unique ability to conform to your body alleviates areas of high pressure that causes you to toss and turn at night.  </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Latex is also </a:t>
            </a:r>
            <a:r>
              <a:rPr lang="en-US" sz="1400" u="sng" dirty="0" smtClean="0">
                <a:solidFill>
                  <a:prstClr val="black"/>
                </a:solidFill>
                <a:effectLst>
                  <a:glow rad="228600">
                    <a:schemeClr val="accent3">
                      <a:satMod val="175000"/>
                      <a:alpha val="40000"/>
                    </a:schemeClr>
                  </a:glow>
                </a:effectLst>
                <a:latin typeface="Franklin Gothic Medium Cond" panose="020B0606030402020204" pitchFamily="34" charset="0"/>
              </a:rPr>
              <a:t>hypoallergenic</a:t>
            </a:r>
            <a:r>
              <a:rPr lang="en-US" sz="1400" dirty="0" smtClean="0">
                <a:solidFill>
                  <a:prstClr val="black"/>
                </a:solidFill>
                <a:effectLst>
                  <a:glow rad="228600">
                    <a:schemeClr val="accent3">
                      <a:satMod val="175000"/>
                      <a:alpha val="40000"/>
                    </a:schemeClr>
                  </a:glow>
                </a:effectLst>
                <a:latin typeface="Franklin Gothic Medium Cond" panose="020B0606030402020204" pitchFamily="34" charset="0"/>
              </a:rPr>
              <a:t>, </a:t>
            </a:r>
            <a:r>
              <a:rPr lang="en-US" sz="1400" u="sng" dirty="0" smtClean="0">
                <a:solidFill>
                  <a:prstClr val="black"/>
                </a:solidFill>
                <a:effectLst>
                  <a:glow rad="228600">
                    <a:schemeClr val="accent3">
                      <a:satMod val="175000"/>
                      <a:alpha val="40000"/>
                    </a:schemeClr>
                  </a:glow>
                </a:effectLst>
                <a:latin typeface="Franklin Gothic Medium Cond" panose="020B0606030402020204" pitchFamily="34" charset="0"/>
              </a:rPr>
              <a:t>anti-microbial</a:t>
            </a:r>
            <a:r>
              <a:rPr lang="en-US" sz="1400" dirty="0" smtClean="0">
                <a:solidFill>
                  <a:prstClr val="black"/>
                </a:solidFill>
                <a:effectLst>
                  <a:glow rad="228600">
                    <a:schemeClr val="accent3">
                      <a:satMod val="175000"/>
                      <a:alpha val="40000"/>
                    </a:schemeClr>
                  </a:glow>
                </a:effectLst>
                <a:latin typeface="Franklin Gothic Medium Cond" panose="020B0606030402020204" pitchFamily="34" charset="0"/>
              </a:rPr>
              <a:t>, </a:t>
            </a:r>
            <a:r>
              <a:rPr lang="en-US" sz="1400" u="sng" dirty="0" smtClean="0">
                <a:solidFill>
                  <a:prstClr val="black"/>
                </a:solidFill>
                <a:effectLst>
                  <a:glow rad="228600">
                    <a:schemeClr val="accent3">
                      <a:satMod val="175000"/>
                      <a:alpha val="40000"/>
                    </a:schemeClr>
                  </a:glow>
                </a:effectLst>
                <a:latin typeface="Franklin Gothic Medium Cond" panose="020B0606030402020204" pitchFamily="34" charset="0"/>
              </a:rPr>
              <a:t>dust mite resistant</a:t>
            </a:r>
            <a:r>
              <a:rPr lang="en-US" sz="1400" dirty="0" smtClean="0">
                <a:solidFill>
                  <a:prstClr val="black"/>
                </a:solidFill>
                <a:effectLst>
                  <a:glow rad="228600">
                    <a:schemeClr val="accent3">
                      <a:satMod val="175000"/>
                      <a:alpha val="40000"/>
                    </a:schemeClr>
                  </a:glow>
                </a:effectLst>
                <a:latin typeface="Franklin Gothic Medium Cond" panose="020B0606030402020204" pitchFamily="34" charset="0"/>
              </a:rPr>
              <a:t>, and </a:t>
            </a:r>
            <a:r>
              <a:rPr lang="en-US" sz="1400" u="sng" dirty="0" smtClean="0">
                <a:solidFill>
                  <a:prstClr val="black"/>
                </a:solidFill>
                <a:effectLst>
                  <a:glow rad="228600">
                    <a:schemeClr val="accent3">
                      <a:satMod val="175000"/>
                      <a:alpha val="40000"/>
                    </a:schemeClr>
                  </a:glow>
                </a:effectLst>
                <a:latin typeface="Franklin Gothic Medium Cond" panose="020B0606030402020204" pitchFamily="34" charset="0"/>
              </a:rPr>
              <a:t>breathable</a:t>
            </a:r>
            <a:r>
              <a:rPr lang="en-US" sz="1400" dirty="0" smtClean="0">
                <a:solidFill>
                  <a:prstClr val="black"/>
                </a:solidFill>
                <a:effectLst>
                  <a:glow rad="228600">
                    <a:schemeClr val="accent3">
                      <a:satMod val="175000"/>
                      <a:alpha val="40000"/>
                    </a:schemeClr>
                  </a:glow>
                </a:effectLst>
                <a:latin typeface="Franklin Gothic Medium Cond" panose="020B0606030402020204" pitchFamily="34" charset="0"/>
              </a:rPr>
              <a:t> </a:t>
            </a:r>
            <a:r>
              <a:rPr lang="en-US" sz="1400" dirty="0" smtClean="0">
                <a:solidFill>
                  <a:prstClr val="black"/>
                </a:solidFill>
                <a:latin typeface="Franklin Gothic Medium Cond" panose="020B0606030402020204" pitchFamily="34" charset="0"/>
              </a:rPr>
              <a:t>due to its open cell construction.  Because it breathes to remove body moisture, it keeps you warm in the winter and cooler in the summer.</a:t>
            </a:r>
          </a:p>
          <a:p>
            <a:pPr marL="742950" lvl="1" indent="-285750">
              <a:buFont typeface="Arial" pitchFamily="34" charset="0"/>
              <a:buChar char="•"/>
            </a:pPr>
            <a:endParaRPr lang="en-US" sz="1400" dirty="0">
              <a:solidFill>
                <a:prstClr val="black"/>
              </a:solidFill>
              <a:latin typeface="Franklin Gothic Medium Cond" panose="020B0606030402020204" pitchFamily="34" charset="0"/>
            </a:endParaRPr>
          </a:p>
          <a:p>
            <a:r>
              <a:rPr lang="en-US" dirty="0" smtClean="0">
                <a:solidFill>
                  <a:prstClr val="black"/>
                </a:solidFill>
                <a:latin typeface="Franklin Gothic Medium Cond" panose="020B0606030402020204" pitchFamily="34" charset="0"/>
              </a:rPr>
              <a:t>Superior Pressure Equalization:</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Latex relieves pressure that causes you to toss and turn at night.  The ability of latex to gently support and conform to your body can alleviate pressure points and dramatically reduce tossing and turning.  The latex mattress itself reduces pressure areas by as much as 90%, thus ensuring a sound and comfortable sleep.</a:t>
            </a:r>
          </a:p>
          <a:p>
            <a:pPr marL="742950" lvl="1" indent="-285750">
              <a:buFont typeface="Arial" pitchFamily="34" charset="0"/>
              <a:buChar char="•"/>
            </a:pPr>
            <a:endParaRPr lang="en-US" sz="1400" dirty="0">
              <a:solidFill>
                <a:prstClr val="black"/>
              </a:solidFill>
              <a:latin typeface="Franklin Gothic Medium Cond" panose="020B0606030402020204" pitchFamily="34" charset="0"/>
            </a:endParaRPr>
          </a:p>
          <a:p>
            <a:r>
              <a:rPr lang="en-US" dirty="0" smtClean="0">
                <a:solidFill>
                  <a:prstClr val="black"/>
                </a:solidFill>
                <a:latin typeface="Franklin Gothic Medium Cond" panose="020B0606030402020204" pitchFamily="34" charset="0"/>
              </a:rPr>
              <a:t>Hypo-allergenic</a:t>
            </a:r>
            <a:r>
              <a:rPr lang="en-US" sz="1400" dirty="0" smtClean="0">
                <a:solidFill>
                  <a:prstClr val="black"/>
                </a:solidFill>
                <a:latin typeface="Franklin Gothic Medium Cond" panose="020B0606030402020204" pitchFamily="34" charset="0"/>
              </a:rPr>
              <a:t>:</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Bacteria and mildew cannot live in latex.  Latex is naturally hypoallergenic.  Its ant-microbial properties inhibit dust mites, mold, and mildew from thriving.  Because latex is a product of pin core construction with thousands of tiny air channels that provide natural ventilation.  Mildew, staphylococcus and other bacteria can’t live in latex foam, making it the perfect choice for allergy sufferers and anyone wanting to breath, fresh clean air while they sleep.</a:t>
            </a:r>
          </a:p>
          <a:p>
            <a:pPr marL="742950" lvl="1" indent="-285750">
              <a:buFont typeface="Arial" pitchFamily="34" charset="0"/>
              <a:buChar char="•"/>
            </a:pPr>
            <a:r>
              <a:rPr lang="en-US" sz="1400" dirty="0" smtClean="0">
                <a:solidFill>
                  <a:prstClr val="black"/>
                </a:solidFill>
                <a:latin typeface="Franklin Gothic Medium Cond" panose="020B0606030402020204" pitchFamily="34" charset="0"/>
              </a:rPr>
              <a:t>Independent tests prove latex can be up to 3x more resistant to dust mites than ordinary mattresses.</a:t>
            </a:r>
            <a:endParaRPr lang="en-US" sz="1400" dirty="0">
              <a:solidFill>
                <a:prstClr val="black"/>
              </a:solidFill>
              <a:latin typeface="Franklin Gothic Medium Cond" panose="020B0606030402020204" pitchFamily="34" charset="0"/>
            </a:endParaRPr>
          </a:p>
        </p:txBody>
      </p:sp>
      <p:sp>
        <p:nvSpPr>
          <p:cNvPr id="3" name="Rectangle 2"/>
          <p:cNvSpPr/>
          <p:nvPr/>
        </p:nvSpPr>
        <p:spPr>
          <a:xfrm>
            <a:off x="228599" y="1558075"/>
            <a:ext cx="8489769" cy="523220"/>
          </a:xfrm>
          <a:prstGeom prst="rect">
            <a:avLst/>
          </a:prstGeom>
        </p:spPr>
        <p:txBody>
          <a:bodyPr wrap="square">
            <a:spAutoFit/>
          </a:bodyPr>
          <a:lstStyle/>
          <a:p>
            <a:pPr lvl="1"/>
            <a:endParaRPr lang="en-US" sz="1400" dirty="0">
              <a:solidFill>
                <a:prstClr val="black"/>
              </a:solidFill>
            </a:endParaRPr>
          </a:p>
          <a:p>
            <a:pPr lvl="1"/>
            <a:endParaRPr lang="en-US" sz="1400" dirty="0">
              <a:solidFill>
                <a:prstClr val="black"/>
              </a:solidFill>
            </a:endParaRPr>
          </a:p>
        </p:txBody>
      </p: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52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11</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0"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409527" y="3219129"/>
            <a:ext cx="4324947" cy="2057400"/>
            <a:chOff x="2286000" y="4234891"/>
            <a:chExt cx="5107791" cy="2216706"/>
          </a:xfrm>
        </p:grpSpPr>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4234891"/>
              <a:ext cx="2209800" cy="221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2991" y="4419600"/>
              <a:ext cx="2590800" cy="172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543197" y="1295400"/>
            <a:ext cx="8057606" cy="4917565"/>
            <a:chOff x="543197" y="1295400"/>
            <a:chExt cx="8057606" cy="4917565"/>
          </a:xfrm>
        </p:grpSpPr>
        <p:sp>
          <p:nvSpPr>
            <p:cNvPr id="16" name="TextBox 15"/>
            <p:cNvSpPr txBox="1"/>
            <p:nvPr/>
          </p:nvSpPr>
          <p:spPr>
            <a:xfrm>
              <a:off x="543197" y="1295400"/>
              <a:ext cx="8057606" cy="4832092"/>
            </a:xfrm>
            <a:prstGeom prst="rect">
              <a:avLst/>
            </a:prstGeom>
            <a:noFill/>
          </p:spPr>
          <p:txBody>
            <a:bodyPr wrap="square" rtlCol="0">
              <a:spAutoFit/>
            </a:bodyPr>
            <a:lstStyle/>
            <a:p>
              <a:r>
                <a:rPr lang="en-US" sz="1200" dirty="0" smtClean="0">
                  <a:solidFill>
                    <a:prstClr val="black"/>
                  </a:solidFill>
                  <a:latin typeface="Franklin Gothic Medium Cond" panose="020B0606030402020204" pitchFamily="34" charset="0"/>
                </a:rPr>
                <a:t>The most common mattresses are innerspring with foam; to make them more comfortable a layer of memory foam is added.  Memory Foam has been the most recent beds to gain popularity both in at home sleeping beds and truck beds.</a:t>
              </a:r>
            </a:p>
            <a:p>
              <a:endParaRPr lang="en-US" sz="1200" dirty="0" smtClean="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1200" dirty="0" smtClean="0">
                  <a:solidFill>
                    <a:prstClr val="black"/>
                  </a:solidFill>
                  <a:latin typeface="Franklin Gothic Medium Cond" panose="020B0606030402020204" pitchFamily="34" charset="0"/>
                </a:rPr>
                <a:t>Most users complain that they are hot and that they develop detents in the foam that makes it hard to roll over or climb out of bed.  Some find it disruptive to their sleep during sleeping movements, due to the effort to get out of the molded area.</a:t>
              </a:r>
            </a:p>
            <a:p>
              <a:pPr marL="742950" lvl="1" indent="-285750">
                <a:lnSpc>
                  <a:spcPct val="150000"/>
                </a:lnSpc>
                <a:buFont typeface="Arial" panose="020B0604020202020204" pitchFamily="34" charset="0"/>
                <a:buChar char="•"/>
              </a:pPr>
              <a:r>
                <a:rPr lang="en-US" sz="1200" dirty="0" smtClean="0">
                  <a:solidFill>
                    <a:prstClr val="black"/>
                  </a:solidFill>
                  <a:latin typeface="Franklin Gothic Medium Cond" panose="020B0606030402020204" pitchFamily="34" charset="0"/>
                </a:rPr>
                <a:t>They are available in varying thicknesses from as thin as 4” (min. required by FMVSS) to 10”</a:t>
              </a:r>
            </a:p>
            <a:p>
              <a:pPr lvl="1">
                <a:lnSpc>
                  <a:spcPct val="150000"/>
                </a:lnSpc>
              </a:pPr>
              <a:endParaRPr lang="en-US" sz="1200" dirty="0" smtClean="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1200" dirty="0" smtClean="0">
                  <a:solidFill>
                    <a:prstClr val="black"/>
                  </a:solidFill>
                  <a:latin typeface="Franklin Gothic Medium Cond" panose="020B0606030402020204" pitchFamily="34" charset="0"/>
                </a:rPr>
                <a:t>The foam is dense (memory foam); you push your hand into it and it takes a few minutes for it to bounce back.</a:t>
              </a:r>
            </a:p>
            <a:p>
              <a:pPr marL="742950" lvl="1" indent="-285750">
                <a:lnSpc>
                  <a:spcPct val="150000"/>
                </a:lnSpc>
                <a:buFont typeface="Arial" panose="020B0604020202020204" pitchFamily="34" charset="0"/>
                <a:buChar char="•"/>
              </a:pPr>
              <a:r>
                <a:rPr lang="en-US" sz="1200" dirty="0" smtClean="0">
                  <a:solidFill>
                    <a:prstClr val="black"/>
                  </a:solidFill>
                  <a:latin typeface="Franklin Gothic Medium Cond" panose="020B0606030402020204" pitchFamily="34" charset="0"/>
                </a:rPr>
                <a:t>Because the foam is dense and it encompasses you, many find them to be very warm.</a:t>
              </a:r>
            </a:p>
            <a:p>
              <a:pPr lvl="1"/>
              <a:endParaRPr lang="en-US" sz="700" dirty="0" smtClean="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a:solidFill>
                  <a:prstClr val="black"/>
                </a:solidFill>
              </a:endParaRPr>
            </a:p>
            <a:p>
              <a:pPr lvl="1"/>
              <a:endParaRPr lang="en-US" sz="700" dirty="0" smtClean="0">
                <a:solidFill>
                  <a:prstClr val="black"/>
                </a:solidFill>
              </a:endParaRPr>
            </a:p>
            <a:p>
              <a:pPr lvl="1"/>
              <a:endParaRPr lang="en-US" sz="700" dirty="0" smtClean="0">
                <a:solidFill>
                  <a:prstClr val="black"/>
                </a:solidFill>
              </a:endParaRPr>
            </a:p>
            <a:p>
              <a:pPr lvl="1"/>
              <a:endParaRPr lang="en-US" sz="700" dirty="0" smtClean="0">
                <a:solidFill>
                  <a:prstClr val="black"/>
                </a:solidFill>
              </a:endParaRPr>
            </a:p>
            <a:p>
              <a:r>
                <a:rPr lang="en-US" sz="1400" dirty="0" smtClean="0">
                  <a:solidFill>
                    <a:prstClr val="black"/>
                  </a:solidFill>
                  <a:latin typeface="Franklin Gothic Medium Cond" panose="020B0606030402020204" pitchFamily="34" charset="0"/>
                </a:rPr>
                <a:t>What Minimizer has done is research what the needs are for every type of sleeping position and the weight span that exists between all driver sizes.  As a result, the Minimizer mattress is rated to perform for drivers at </a:t>
              </a:r>
              <a:r>
                <a:rPr lang="en-US" sz="1400" b="1" dirty="0" smtClean="0">
                  <a:solidFill>
                    <a:prstClr val="black"/>
                  </a:solidFill>
                  <a:latin typeface="Franklin Gothic Medium Cond" panose="020B0606030402020204" pitchFamily="34" charset="0"/>
                </a:rPr>
                <a:t>100 lbs. to 400 lbs.</a:t>
              </a:r>
              <a:r>
                <a:rPr lang="en-US" sz="1400" dirty="0" smtClean="0">
                  <a:solidFill>
                    <a:prstClr val="black"/>
                  </a:solidFill>
                  <a:latin typeface="Franklin Gothic Medium Cond" panose="020B0606030402020204" pitchFamily="34" charset="0"/>
                </a:rPr>
                <a:t>  Other foam and memory foam mattresses either don’t rate them or the highest we found was 285 lbs. </a:t>
              </a:r>
              <a:endParaRPr lang="en-US" sz="1400" dirty="0">
                <a:solidFill>
                  <a:prstClr val="black"/>
                </a:solidFill>
                <a:latin typeface="Franklin Gothic Medium Cond" panose="020B0606030402020204" pitchFamily="34" charset="0"/>
              </a:endParaRPr>
            </a:p>
          </p:txBody>
        </p:sp>
        <p:pic>
          <p:nvPicPr>
            <p:cNvPr id="1024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7044" y="5836727"/>
              <a:ext cx="1095413"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31278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247" y="2110414"/>
            <a:ext cx="5709959" cy="29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12</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7" name="Rectangle 16"/>
          <p:cNvSpPr/>
          <p:nvPr/>
        </p:nvSpPr>
        <p:spPr>
          <a:xfrm>
            <a:off x="336369" y="1677469"/>
            <a:ext cx="8382000" cy="738664"/>
          </a:xfrm>
          <a:prstGeom prst="rect">
            <a:avLst/>
          </a:prstGeom>
        </p:spPr>
        <p:txBody>
          <a:bodyPr wrap="square">
            <a:spAutoFit/>
          </a:bodyPr>
          <a:lstStyle/>
          <a:p>
            <a:pPr lvl="1"/>
            <a:r>
              <a:rPr lang="en-US" sz="1400" dirty="0" smtClean="0">
                <a:solidFill>
                  <a:prstClr val="black"/>
                </a:solidFill>
                <a:latin typeface="Franklin Gothic Medium Cond" panose="020B0606030402020204" pitchFamily="34" charset="0"/>
              </a:rPr>
              <a:t>Designed with two comfort options:</a:t>
            </a:r>
          </a:p>
          <a:p>
            <a:pPr lvl="1"/>
            <a:r>
              <a:rPr lang="en-US" sz="1400" dirty="0">
                <a:solidFill>
                  <a:prstClr val="black"/>
                </a:solidFill>
                <a:latin typeface="Franklin Gothic Medium Cond" panose="020B0606030402020204" pitchFamily="34" charset="0"/>
              </a:rPr>
              <a:t>	</a:t>
            </a:r>
            <a:r>
              <a:rPr lang="en-US" sz="1400" dirty="0" smtClean="0">
                <a:solidFill>
                  <a:prstClr val="black"/>
                </a:solidFill>
                <a:latin typeface="Franklin Gothic Medium Cond" panose="020B0606030402020204" pitchFamily="34" charset="0"/>
              </a:rPr>
              <a:t>Firm Side (Sleeping on Back)– 30 ILD</a:t>
            </a:r>
          </a:p>
          <a:p>
            <a:pPr lvl="1"/>
            <a:r>
              <a:rPr lang="en-US" sz="1400" dirty="0">
                <a:solidFill>
                  <a:prstClr val="black"/>
                </a:solidFill>
                <a:latin typeface="Franklin Gothic Medium Cond" panose="020B0606030402020204" pitchFamily="34" charset="0"/>
              </a:rPr>
              <a:t>	</a:t>
            </a:r>
            <a:r>
              <a:rPr lang="en-US" sz="1400" dirty="0" smtClean="0">
                <a:solidFill>
                  <a:prstClr val="black"/>
                </a:solidFill>
                <a:latin typeface="Franklin Gothic Medium Cond" panose="020B0606030402020204" pitchFamily="34" charset="0"/>
              </a:rPr>
              <a:t>Soft Side (Sleeping on Side) – 20 ILD</a:t>
            </a:r>
          </a:p>
        </p:txBody>
      </p:sp>
      <p:cxnSp>
        <p:nvCxnSpPr>
          <p:cNvPr id="18" name="Straight Arrow Connector 17"/>
          <p:cNvCxnSpPr/>
          <p:nvPr/>
        </p:nvCxnSpPr>
        <p:spPr>
          <a:xfrm>
            <a:off x="3830309" y="2110414"/>
            <a:ext cx="817891" cy="73273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81200" y="4342671"/>
            <a:ext cx="0" cy="304800"/>
          </a:xfrm>
          <a:prstGeom prst="line">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85800" y="3542571"/>
            <a:ext cx="1295400" cy="1104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5800" y="2247171"/>
            <a:ext cx="533400" cy="1295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19200" y="2247171"/>
            <a:ext cx="76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5867400" y="3996650"/>
            <a:ext cx="152400" cy="65082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19800" y="4647471"/>
            <a:ext cx="76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65542" y="4278139"/>
            <a:ext cx="1215396" cy="738664"/>
          </a:xfrm>
          <a:prstGeom prst="rect">
            <a:avLst/>
          </a:prstGeom>
          <a:noFill/>
        </p:spPr>
        <p:txBody>
          <a:bodyPr wrap="none" rtlCol="0">
            <a:spAutoFit/>
          </a:bodyPr>
          <a:lstStyle/>
          <a:p>
            <a:pPr algn="ctr"/>
            <a:r>
              <a:rPr lang="en-US" sz="1400" dirty="0" smtClean="0">
                <a:latin typeface="Franklin Gothic Medium Cond" panose="020B0606030402020204" pitchFamily="34" charset="0"/>
              </a:rPr>
              <a:t>Firm &amp; Soft</a:t>
            </a:r>
          </a:p>
          <a:p>
            <a:pPr algn="ctr"/>
            <a:r>
              <a:rPr lang="en-US" sz="1400" dirty="0" smtClean="0">
                <a:latin typeface="Franklin Gothic Medium Cond" panose="020B0606030402020204" pitchFamily="34" charset="0"/>
              </a:rPr>
              <a:t>Directional </a:t>
            </a:r>
          </a:p>
          <a:p>
            <a:pPr algn="ctr"/>
            <a:r>
              <a:rPr lang="en-US" sz="1400" dirty="0" smtClean="0">
                <a:latin typeface="Franklin Gothic Medium Cond" panose="020B0606030402020204" pitchFamily="34" charset="0"/>
              </a:rPr>
              <a:t>Labels (2 sides)</a:t>
            </a:r>
            <a:endParaRPr lang="en-US" sz="1400" dirty="0">
              <a:latin typeface="Franklin Gothic Medium Cond" panose="020B0606030402020204" pitchFamily="34" charset="0"/>
            </a:endParaRPr>
          </a:p>
        </p:txBody>
      </p:sp>
      <p:sp>
        <p:nvSpPr>
          <p:cNvPr id="77" name="Right Brace 76"/>
          <p:cNvSpPr/>
          <p:nvPr/>
        </p:nvSpPr>
        <p:spPr>
          <a:xfrm>
            <a:off x="7143206" y="2628171"/>
            <a:ext cx="45719" cy="21497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9" name="Straight Connector 78"/>
          <p:cNvCxnSpPr/>
          <p:nvPr/>
        </p:nvCxnSpPr>
        <p:spPr>
          <a:xfrm>
            <a:off x="7188925" y="2735658"/>
            <a:ext cx="27867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279331" y="2573993"/>
            <a:ext cx="1390108" cy="523220"/>
          </a:xfrm>
          <a:prstGeom prst="rect">
            <a:avLst/>
          </a:prstGeom>
          <a:noFill/>
        </p:spPr>
        <p:txBody>
          <a:bodyPr wrap="square" rtlCol="0">
            <a:spAutoFit/>
          </a:bodyPr>
          <a:lstStyle/>
          <a:p>
            <a:pPr algn="ctr"/>
            <a:r>
              <a:rPr lang="en-US" sz="1400" dirty="0" smtClean="0">
                <a:latin typeface="Franklin Gothic Medium Cond" panose="020B0606030402020204" pitchFamily="34" charset="0"/>
              </a:rPr>
              <a:t>40 ILD Latex Center Core</a:t>
            </a:r>
            <a:endParaRPr lang="en-US" sz="1400" dirty="0">
              <a:latin typeface="Franklin Gothic Medium Cond" panose="020B0606030402020204" pitchFamily="34" charset="0"/>
            </a:endParaRPr>
          </a:p>
        </p:txBody>
      </p:sp>
      <p:cxnSp>
        <p:nvCxnSpPr>
          <p:cNvPr id="82" name="Straight Arrow Connector 81"/>
          <p:cNvCxnSpPr/>
          <p:nvPr/>
        </p:nvCxnSpPr>
        <p:spPr>
          <a:xfrm flipH="1">
            <a:off x="6324600" y="1789971"/>
            <a:ext cx="457200" cy="6408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781800" y="1789971"/>
            <a:ext cx="402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872873" y="1600560"/>
            <a:ext cx="1353256" cy="738664"/>
          </a:xfrm>
          <a:prstGeom prst="rect">
            <a:avLst/>
          </a:prstGeom>
          <a:noFill/>
        </p:spPr>
        <p:txBody>
          <a:bodyPr wrap="none" rtlCol="0">
            <a:spAutoFit/>
          </a:bodyPr>
          <a:lstStyle/>
          <a:p>
            <a:pPr algn="ctr"/>
            <a:r>
              <a:rPr lang="en-US" sz="1400" dirty="0" smtClean="0">
                <a:latin typeface="Franklin Gothic Medium Cond" panose="020B0606030402020204" pitchFamily="34" charset="0"/>
              </a:rPr>
              <a:t>Damask Ticking</a:t>
            </a:r>
          </a:p>
          <a:p>
            <a:pPr algn="ctr"/>
            <a:r>
              <a:rPr lang="en-US" sz="1400" dirty="0" smtClean="0">
                <a:latin typeface="Franklin Gothic Medium Cond" panose="020B0606030402020204" pitchFamily="34" charset="0"/>
              </a:rPr>
              <a:t>FMVSS compliant</a:t>
            </a:r>
          </a:p>
          <a:p>
            <a:pPr algn="ctr"/>
            <a:r>
              <a:rPr lang="en-US" sz="1400" dirty="0" smtClean="0">
                <a:latin typeface="Franklin Gothic Medium Cond" panose="020B0606030402020204" pitchFamily="34" charset="0"/>
              </a:rPr>
              <a:t>material</a:t>
            </a:r>
            <a:endParaRPr lang="en-US" sz="1400" dirty="0">
              <a:latin typeface="Franklin Gothic Medium Cond" panose="020B0606030402020204" pitchFamily="34" charset="0"/>
            </a:endParaRPr>
          </a:p>
        </p:txBody>
      </p:sp>
      <p:sp>
        <p:nvSpPr>
          <p:cNvPr id="3" name="TextBox 2"/>
          <p:cNvSpPr txBox="1"/>
          <p:nvPr/>
        </p:nvSpPr>
        <p:spPr>
          <a:xfrm>
            <a:off x="4648200" y="5470258"/>
            <a:ext cx="3920304" cy="830997"/>
          </a:xfrm>
          <a:prstGeom prst="rect">
            <a:avLst/>
          </a:prstGeom>
          <a:noFill/>
        </p:spPr>
        <p:txBody>
          <a:bodyPr wrap="none" rtlCol="0">
            <a:spAutoFit/>
          </a:bodyPr>
          <a:lstStyle/>
          <a:p>
            <a:r>
              <a:rPr lang="en-US" sz="1600" b="1" u="sng" dirty="0" smtClean="0">
                <a:effectLst>
                  <a:outerShdw blurRad="38100" dist="38100" dir="2700000" algn="tl">
                    <a:srgbClr val="000000">
                      <a:alpha val="43137"/>
                    </a:srgbClr>
                  </a:outerShdw>
                </a:effectLst>
                <a:latin typeface="Franklin Gothic Medium Cond" panose="020B0606030402020204" pitchFamily="34" charset="0"/>
              </a:rPr>
              <a:t>ILD = Indentation Load Deflection </a:t>
            </a:r>
            <a:r>
              <a:rPr lang="en-US" sz="1600" dirty="0" smtClean="0">
                <a:latin typeface="Franklin Gothic Medium Cond" panose="020B0606030402020204" pitchFamily="34" charset="0"/>
              </a:rPr>
              <a:t>is a measure or </a:t>
            </a:r>
          </a:p>
          <a:p>
            <a:r>
              <a:rPr lang="en-US" sz="1600" dirty="0">
                <a:latin typeface="Franklin Gothic Medium Cond" panose="020B0606030402020204" pitchFamily="34" charset="0"/>
              </a:rPr>
              <a:t> </a:t>
            </a:r>
            <a:r>
              <a:rPr lang="en-US" sz="1600" dirty="0" smtClean="0">
                <a:latin typeface="Franklin Gothic Medium Cond" panose="020B0606030402020204" pitchFamily="34" charset="0"/>
              </a:rPr>
              <a:t>         firmness.  The higher the number, the firmer</a:t>
            </a:r>
          </a:p>
          <a:p>
            <a:r>
              <a:rPr lang="en-US" sz="1600" dirty="0">
                <a:latin typeface="Franklin Gothic Medium Cond" panose="020B0606030402020204" pitchFamily="34" charset="0"/>
              </a:rPr>
              <a:t> </a:t>
            </a:r>
            <a:r>
              <a:rPr lang="en-US" sz="1600" dirty="0" smtClean="0">
                <a:latin typeface="Franklin Gothic Medium Cond" panose="020B0606030402020204" pitchFamily="34" charset="0"/>
              </a:rPr>
              <a:t>         the mattress. </a:t>
            </a:r>
            <a:endParaRPr lang="en-US" sz="1600" dirty="0">
              <a:latin typeface="Franklin Gothic Medium Cond" panose="020B0606030402020204" pitchFamily="34" charset="0"/>
            </a:endParaRPr>
          </a:p>
        </p:txBody>
      </p:sp>
      <p:sp>
        <p:nvSpPr>
          <p:cNvPr id="38"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4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327615" y="1200090"/>
            <a:ext cx="6488771" cy="400110"/>
            <a:chOff x="228599" y="1174788"/>
            <a:chExt cx="6488771" cy="400110"/>
          </a:xfrm>
        </p:grpSpPr>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1295400"/>
              <a:ext cx="50053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69830" y="1174788"/>
              <a:ext cx="1547540" cy="400110"/>
            </a:xfrm>
            <a:prstGeom prst="rect">
              <a:avLst/>
            </a:prstGeom>
          </p:spPr>
          <p:txBody>
            <a:bodyPr wrap="none">
              <a:spAutoFit/>
            </a:bodyPr>
            <a:lstStyle/>
            <a:p>
              <a:pPr lvl="0"/>
              <a:r>
                <a:rPr lang="en-US" sz="2000" b="1" dirty="0">
                  <a:solidFill>
                    <a:prstClr val="black"/>
                  </a:solidFill>
                  <a:effectLst>
                    <a:outerShdw blurRad="38100" dist="38100" dir="2700000" algn="tl">
                      <a:srgbClr val="000000">
                        <a:alpha val="43137"/>
                      </a:srgbClr>
                    </a:outerShdw>
                  </a:effectLst>
                </a:rPr>
                <a:t>Construction</a:t>
              </a:r>
              <a:endParaRPr lang="en-US" sz="1600" b="1" dirty="0">
                <a:solidFill>
                  <a:prstClr val="black"/>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52274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13</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37"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1371600"/>
            <a:ext cx="78009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413" y="4867687"/>
            <a:ext cx="7623175" cy="153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915" y="1676400"/>
            <a:ext cx="6356171" cy="330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848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14</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242806" y="1263134"/>
            <a:ext cx="8057606" cy="400110"/>
          </a:xfrm>
          <a:prstGeom prst="rect">
            <a:avLst/>
          </a:prstGeom>
          <a:noFill/>
        </p:spPr>
        <p:txBody>
          <a:bodyPr wrap="square" rtlCol="0">
            <a:spAutoFit/>
          </a:bodyPr>
          <a:lstStyle/>
          <a:p>
            <a:r>
              <a:rPr lang="en-US" sz="2000" dirty="0" smtClean="0">
                <a:solidFill>
                  <a:prstClr val="black"/>
                </a:solidFill>
                <a:latin typeface="Franklin Gothic Medium Cond" panose="020B0606030402020204" pitchFamily="34" charset="0"/>
              </a:rPr>
              <a:t>1/3 of your life-time is spent sleeping!</a:t>
            </a:r>
            <a:endParaRPr lang="en-US" sz="1600" dirty="0">
              <a:solidFill>
                <a:prstClr val="black"/>
              </a:solidFill>
              <a:latin typeface="Franklin Gothic Medium Cond" panose="020B0606030402020204" pitchFamily="34" charset="0"/>
            </a:endParaRPr>
          </a:p>
        </p:txBody>
      </p:sp>
      <p:grpSp>
        <p:nvGrpSpPr>
          <p:cNvPr id="2" name="Group 1"/>
          <p:cNvGrpSpPr/>
          <p:nvPr/>
        </p:nvGrpSpPr>
        <p:grpSpPr>
          <a:xfrm>
            <a:off x="228599" y="1447800"/>
            <a:ext cx="8391042" cy="4324261"/>
            <a:chOff x="228599" y="1447800"/>
            <a:chExt cx="8391042" cy="4324261"/>
          </a:xfrm>
        </p:grpSpPr>
        <p:sp>
          <p:nvSpPr>
            <p:cNvPr id="3" name="Rectangle 2"/>
            <p:cNvSpPr/>
            <p:nvPr/>
          </p:nvSpPr>
          <p:spPr>
            <a:xfrm>
              <a:off x="228599" y="1447800"/>
              <a:ext cx="8391042" cy="4324261"/>
            </a:xfrm>
            <a:prstGeom prst="rect">
              <a:avLst/>
            </a:prstGeom>
          </p:spPr>
          <p:txBody>
            <a:bodyPr wrap="square">
              <a:spAutoFit/>
            </a:bodyPr>
            <a:lstStyle/>
            <a:p>
              <a:pPr marL="742950" lvl="1" indent="-285750">
                <a:buFont typeface="Arial" panose="020B0604020202020204" pitchFamily="34" charset="0"/>
                <a:buChar char="•"/>
              </a:pPr>
              <a:endParaRPr lang="en-US" sz="900" dirty="0" smtClean="0">
                <a:solidFill>
                  <a:prstClr val="black"/>
                </a:solidFill>
              </a:endParaRPr>
            </a:p>
            <a:p>
              <a:pPr marL="742950" lvl="1" indent="-285750">
                <a:buFont typeface="Arial" panose="020B0604020202020204" pitchFamily="34" charset="0"/>
                <a:buChar char="•"/>
              </a:pPr>
              <a:r>
                <a:rPr lang="en-US" sz="1400" dirty="0" smtClean="0">
                  <a:solidFill>
                    <a:prstClr val="black"/>
                  </a:solidFill>
                  <a:latin typeface="Franklin Gothic Medium Cond" panose="020B0606030402020204" pitchFamily="34" charset="0"/>
                </a:rPr>
                <a:t>Sleepers will be in one of three positions at anytime during a sleep cycle – that is the norm</a:t>
              </a:r>
              <a:endParaRPr lang="en-US" sz="1100" dirty="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1400" dirty="0" smtClean="0">
                  <a:solidFill>
                    <a:prstClr val="black"/>
                  </a:solidFill>
                  <a:latin typeface="Franklin Gothic Medium Cond" panose="020B0606030402020204" pitchFamily="34" charset="0"/>
                </a:rPr>
                <a:t>Back pain suffers usually select medium firm.       People that like a buoyant, soft surface</a:t>
              </a:r>
            </a:p>
            <a:p>
              <a:pPr lvl="1"/>
              <a:r>
                <a:rPr lang="en-US" sz="1400" dirty="0">
                  <a:solidFill>
                    <a:prstClr val="black"/>
                  </a:solidFill>
                  <a:latin typeface="Franklin Gothic Medium Cond" panose="020B0606030402020204" pitchFamily="34" charset="0"/>
                </a:rPr>
                <a:t> </a:t>
              </a:r>
              <a:r>
                <a:rPr lang="en-US" sz="1400" dirty="0" smtClean="0">
                  <a:solidFill>
                    <a:prstClr val="black"/>
                  </a:solidFill>
                  <a:latin typeface="Franklin Gothic Medium Cond" panose="020B0606030402020204" pitchFamily="34" charset="0"/>
                </a:rPr>
                <a:t>      may be most happy with the soft side; most often a side sleeper. </a:t>
              </a:r>
            </a:p>
            <a:p>
              <a:pPr lvl="1"/>
              <a:endParaRPr lang="en-US" sz="1400" dirty="0">
                <a:solidFill>
                  <a:prstClr val="black"/>
                </a:solidFill>
              </a:endParaRPr>
            </a:p>
            <a:p>
              <a:pPr lvl="1"/>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lvl="1"/>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marL="742950" lvl="1" indent="-285750">
                <a:buFont typeface="Arial" panose="020B0604020202020204" pitchFamily="34" charset="0"/>
                <a:buChar char="•"/>
              </a:pPr>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a:p>
              <a:pPr marL="742950" lvl="1" indent="-285750">
                <a:buFont typeface="Arial" panose="020B0604020202020204" pitchFamily="34" charset="0"/>
                <a:buChar char="•"/>
              </a:pPr>
              <a:r>
                <a:rPr lang="en-US" sz="1400" dirty="0" smtClean="0">
                  <a:solidFill>
                    <a:prstClr val="black"/>
                  </a:solidFill>
                  <a:latin typeface="Franklin Gothic Medium Cond" panose="020B0606030402020204" pitchFamily="34" charset="0"/>
                </a:rPr>
                <a:t>Minimizer has designed a mattress with 100% Natural Organic Latex, that creates the best mattress for every type of sleeper.  Start with the firm side and go softer if needed.</a:t>
              </a:r>
            </a:p>
          </p:txBody>
        </p:sp>
        <p:sp>
          <p:nvSpPr>
            <p:cNvPr id="30" name="5-Point Star 29"/>
            <p:cNvSpPr/>
            <p:nvPr/>
          </p:nvSpPr>
          <p:spPr>
            <a:xfrm>
              <a:off x="4063023" y="1886919"/>
              <a:ext cx="14645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p:nvGrpSpPr>
        <p:grpSpPr>
          <a:xfrm>
            <a:off x="1106396" y="2370430"/>
            <a:ext cx="6734175" cy="2811170"/>
            <a:chOff x="1106396" y="2740244"/>
            <a:chExt cx="6734175" cy="2811170"/>
          </a:xfrm>
        </p:grpSpPr>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396" y="3121244"/>
              <a:ext cx="67341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4800600" y="2740244"/>
              <a:ext cx="1234762" cy="276999"/>
            </a:xfrm>
            <a:prstGeom prst="rect">
              <a:avLst/>
            </a:prstGeom>
            <a:noFill/>
          </p:spPr>
          <p:txBody>
            <a:bodyPr wrap="none" rtlCol="0">
              <a:spAutoFit/>
            </a:bodyPr>
            <a:lstStyle/>
            <a:p>
              <a:r>
                <a:rPr lang="en-US" sz="1200" dirty="0" smtClean="0"/>
                <a:t>Stomach Sleeper</a:t>
              </a:r>
              <a:endParaRPr lang="en-US" sz="1200" dirty="0"/>
            </a:p>
          </p:txBody>
        </p:sp>
        <p:sp>
          <p:nvSpPr>
            <p:cNvPr id="35" name="Isosceles Triangle 34"/>
            <p:cNvSpPr/>
            <p:nvPr/>
          </p:nvSpPr>
          <p:spPr>
            <a:xfrm flipV="1">
              <a:off x="5354242" y="2968844"/>
              <a:ext cx="154085" cy="2189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4419600" y="4722864"/>
              <a:ext cx="1041247" cy="276999"/>
            </a:xfrm>
            <a:prstGeom prst="rect">
              <a:avLst/>
            </a:prstGeom>
            <a:noFill/>
          </p:spPr>
          <p:txBody>
            <a:bodyPr wrap="none" rtlCol="0">
              <a:spAutoFit/>
            </a:bodyPr>
            <a:lstStyle/>
            <a:p>
              <a:r>
                <a:rPr lang="en-US" sz="1200" dirty="0" smtClean="0"/>
                <a:t>Back Sleepers</a:t>
              </a:r>
              <a:endParaRPr lang="en-US" sz="1200" dirty="0"/>
            </a:p>
          </p:txBody>
        </p:sp>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523" y="2968843"/>
              <a:ext cx="154783" cy="2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ight Brace 39"/>
            <p:cNvSpPr/>
            <p:nvPr/>
          </p:nvSpPr>
          <p:spPr>
            <a:xfrm rot="5400000">
              <a:off x="4855485" y="3759222"/>
              <a:ext cx="130736" cy="18930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p:cNvSpPr txBox="1"/>
            <p:nvPr/>
          </p:nvSpPr>
          <p:spPr>
            <a:xfrm>
              <a:off x="3040853" y="2740890"/>
              <a:ext cx="952505" cy="276999"/>
            </a:xfrm>
            <a:prstGeom prst="rect">
              <a:avLst/>
            </a:prstGeom>
            <a:noFill/>
          </p:spPr>
          <p:txBody>
            <a:bodyPr wrap="none" rtlCol="0">
              <a:spAutoFit/>
            </a:bodyPr>
            <a:lstStyle/>
            <a:p>
              <a:r>
                <a:rPr lang="en-US" sz="1200" dirty="0" smtClean="0"/>
                <a:t>Side Sleeper</a:t>
              </a:r>
              <a:endParaRPr lang="en-US" sz="1200" dirty="0"/>
            </a:p>
          </p:txBody>
        </p:sp>
        <p:sp>
          <p:nvSpPr>
            <p:cNvPr id="42" name="TextBox 41"/>
            <p:cNvSpPr txBox="1"/>
            <p:nvPr/>
          </p:nvSpPr>
          <p:spPr>
            <a:xfrm>
              <a:off x="3465979" y="5243637"/>
              <a:ext cx="1904111" cy="307777"/>
            </a:xfrm>
            <a:prstGeom prst="rect">
              <a:avLst/>
            </a:prstGeom>
            <a:noFill/>
          </p:spPr>
          <p:txBody>
            <a:bodyPr wrap="none" rtlCol="0">
              <a:spAutoFit/>
            </a:bodyPr>
            <a:lstStyle/>
            <a:p>
              <a:r>
                <a:rPr lang="en-US" sz="1400" dirty="0" smtClean="0">
                  <a:latin typeface="Franklin Gothic Medium Cond" panose="020B0606030402020204" pitchFamily="34" charset="0"/>
                </a:rPr>
                <a:t>Pressure Relief Cores Only</a:t>
              </a:r>
              <a:endParaRPr lang="en-US" sz="1400" dirty="0">
                <a:latin typeface="Franklin Gothic Medium Cond" panose="020B0606030402020204" pitchFamily="34" charset="0"/>
              </a:endParaRPr>
            </a:p>
          </p:txBody>
        </p:sp>
        <p:sp>
          <p:nvSpPr>
            <p:cNvPr id="43" name="Right Brace 42"/>
            <p:cNvSpPr/>
            <p:nvPr/>
          </p:nvSpPr>
          <p:spPr>
            <a:xfrm rot="5400000">
              <a:off x="4202710" y="3563269"/>
              <a:ext cx="541546" cy="28265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5-Point Star 43"/>
            <p:cNvSpPr/>
            <p:nvPr/>
          </p:nvSpPr>
          <p:spPr>
            <a:xfrm>
              <a:off x="4812499" y="3785337"/>
              <a:ext cx="292901"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5247580" y="3381935"/>
              <a:ext cx="367408" cy="307777"/>
            </a:xfrm>
            <a:prstGeom prst="rect">
              <a:avLst/>
            </a:prstGeom>
            <a:solidFill>
              <a:srgbClr val="FF5050"/>
            </a:solidFill>
          </p:spPr>
          <p:txBody>
            <a:bodyPr wrap="none" rtlCol="0">
              <a:spAutoFit/>
            </a:bodyPr>
            <a:lstStyle/>
            <a:p>
              <a:r>
                <a:rPr lang="en-US" sz="1400" b="1" dirty="0" smtClean="0"/>
                <a:t>30</a:t>
              </a:r>
              <a:endParaRPr lang="en-US" sz="1400" b="1" dirty="0"/>
            </a:p>
          </p:txBody>
        </p:sp>
        <p:sp>
          <p:nvSpPr>
            <p:cNvPr id="46" name="Donut 45"/>
            <p:cNvSpPr/>
            <p:nvPr/>
          </p:nvSpPr>
          <p:spPr>
            <a:xfrm>
              <a:off x="5202684" y="3307224"/>
              <a:ext cx="457200" cy="457200"/>
            </a:xfrm>
            <a:prstGeom prst="donut">
              <a:avLst>
                <a:gd name="adj" fmla="val 13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p:cNvSpPr txBox="1"/>
            <p:nvPr/>
          </p:nvSpPr>
          <p:spPr>
            <a:xfrm>
              <a:off x="3321496" y="3381935"/>
              <a:ext cx="367408" cy="307777"/>
            </a:xfrm>
            <a:prstGeom prst="rect">
              <a:avLst/>
            </a:prstGeom>
            <a:solidFill>
              <a:srgbClr val="FF5050"/>
            </a:solidFill>
          </p:spPr>
          <p:txBody>
            <a:bodyPr wrap="none" rtlCol="0">
              <a:spAutoFit/>
            </a:bodyPr>
            <a:lstStyle/>
            <a:p>
              <a:r>
                <a:rPr lang="en-US" sz="1400" b="1" dirty="0" smtClean="0"/>
                <a:t>20</a:t>
              </a:r>
              <a:endParaRPr lang="en-US" sz="1400" b="1" dirty="0"/>
            </a:p>
          </p:txBody>
        </p:sp>
        <p:sp>
          <p:nvSpPr>
            <p:cNvPr id="48" name="Donut 47"/>
            <p:cNvSpPr/>
            <p:nvPr/>
          </p:nvSpPr>
          <p:spPr>
            <a:xfrm>
              <a:off x="3276600" y="3307224"/>
              <a:ext cx="457200" cy="457200"/>
            </a:xfrm>
            <a:prstGeom prst="donut">
              <a:avLst>
                <a:gd name="adj" fmla="val 13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9" name="TextBox 48"/>
            <p:cNvSpPr txBox="1"/>
            <p:nvPr/>
          </p:nvSpPr>
          <p:spPr>
            <a:xfrm>
              <a:off x="7010400" y="3380780"/>
              <a:ext cx="367408" cy="307777"/>
            </a:xfrm>
            <a:prstGeom prst="rect">
              <a:avLst/>
            </a:prstGeom>
            <a:solidFill>
              <a:srgbClr val="FF5050"/>
            </a:solidFill>
          </p:spPr>
          <p:txBody>
            <a:bodyPr wrap="none" rtlCol="0">
              <a:spAutoFit/>
            </a:bodyPr>
            <a:lstStyle/>
            <a:p>
              <a:r>
                <a:rPr lang="en-US" sz="1400" b="1" dirty="0" smtClean="0"/>
                <a:t>40</a:t>
              </a:r>
              <a:endParaRPr lang="en-US" sz="1400" b="1" dirty="0"/>
            </a:p>
          </p:txBody>
        </p:sp>
        <p:sp>
          <p:nvSpPr>
            <p:cNvPr id="50" name="Donut 49"/>
            <p:cNvSpPr/>
            <p:nvPr/>
          </p:nvSpPr>
          <p:spPr>
            <a:xfrm>
              <a:off x="6965504" y="3304914"/>
              <a:ext cx="457200" cy="459510"/>
            </a:xfrm>
            <a:prstGeom prst="donut">
              <a:avLst>
                <a:gd name="adj" fmla="val 13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43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988" y="5943600"/>
            <a:ext cx="52800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605" y="3415523"/>
            <a:ext cx="367364" cy="36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5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15</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38"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4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99049" y="3109187"/>
            <a:ext cx="8345902" cy="2758213"/>
            <a:chOff x="530817" y="2295802"/>
            <a:chExt cx="8345902" cy="2758213"/>
          </a:xfrm>
        </p:grpSpPr>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17" y="2295802"/>
              <a:ext cx="2590800" cy="275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197" y="2295802"/>
              <a:ext cx="2874870" cy="275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0067" y="2295802"/>
              <a:ext cx="2846652" cy="275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2997645" y="1250061"/>
            <a:ext cx="3148710" cy="1679604"/>
            <a:chOff x="2997645" y="1250061"/>
            <a:chExt cx="3148710" cy="1679604"/>
          </a:xfrm>
        </p:grpSpPr>
        <p:pic>
          <p:nvPicPr>
            <p:cNvPr id="18434" name="Picture 2"/>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66274" y="2286000"/>
              <a:ext cx="2011453" cy="64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r="45267" b="54375"/>
            <a:stretch/>
          </p:blipFill>
          <p:spPr bwMode="auto">
            <a:xfrm>
              <a:off x="2997645" y="1250061"/>
              <a:ext cx="3148710" cy="95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43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3" y="6019800"/>
            <a:ext cx="81819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52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16</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38"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4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37995" y="2137475"/>
            <a:ext cx="7068010" cy="3806125"/>
            <a:chOff x="304800" y="1958901"/>
            <a:chExt cx="7068010" cy="4187125"/>
          </a:xfrm>
        </p:grpSpPr>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66441"/>
              <a:ext cx="34194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47" y="4003372"/>
              <a:ext cx="34194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l="2683" r="4139" b="1876"/>
            <a:stretch/>
          </p:blipFill>
          <p:spPr bwMode="auto">
            <a:xfrm>
              <a:off x="4009105" y="1958901"/>
              <a:ext cx="3363705" cy="418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2235372" y="1300032"/>
            <a:ext cx="4673257" cy="699743"/>
            <a:chOff x="2178501" y="1300032"/>
            <a:chExt cx="4673257" cy="699743"/>
          </a:xfrm>
        </p:grpSpPr>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713" y="1364154"/>
              <a:ext cx="30765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178501" y="1300032"/>
              <a:ext cx="855212" cy="699743"/>
              <a:chOff x="257014" y="4343400"/>
              <a:chExt cx="2072080" cy="1444194"/>
            </a:xfrm>
          </p:grpSpPr>
          <p:pic>
            <p:nvPicPr>
              <p:cNvPr id="15370" name="Picture 10"/>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7014" y="4343400"/>
                <a:ext cx="2072080" cy="99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671" y="5428011"/>
                <a:ext cx="1348766" cy="35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up 27"/>
            <p:cNvGrpSpPr/>
            <p:nvPr/>
          </p:nvGrpSpPr>
          <p:grpSpPr>
            <a:xfrm>
              <a:off x="5996546" y="1300032"/>
              <a:ext cx="855212" cy="699743"/>
              <a:chOff x="257014" y="4343400"/>
              <a:chExt cx="2072080" cy="1444194"/>
            </a:xfrm>
          </p:grpSpPr>
          <p:pic>
            <p:nvPicPr>
              <p:cNvPr id="29" name="Picture 10"/>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7014" y="4343400"/>
                <a:ext cx="2072080" cy="99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671" y="5428011"/>
                <a:ext cx="1348766" cy="35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110601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2" name="Rectangle 11"/>
          <p:cNvSpPr/>
          <p:nvPr/>
        </p:nvSpPr>
        <p:spPr>
          <a:xfrm>
            <a:off x="4876800" y="1160549"/>
            <a:ext cx="3145257" cy="137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17</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42807" y="1595199"/>
            <a:ext cx="8057606" cy="3853945"/>
            <a:chOff x="242807" y="1595199"/>
            <a:chExt cx="8057606" cy="3853945"/>
          </a:xfrm>
        </p:grpSpPr>
        <p:sp>
          <p:nvSpPr>
            <p:cNvPr id="15" name="TextBox 14"/>
            <p:cNvSpPr txBox="1"/>
            <p:nvPr/>
          </p:nvSpPr>
          <p:spPr>
            <a:xfrm>
              <a:off x="242807" y="1595199"/>
              <a:ext cx="8057606" cy="3693319"/>
            </a:xfrm>
            <a:prstGeom prst="rect">
              <a:avLst/>
            </a:prstGeom>
            <a:noFill/>
          </p:spPr>
          <p:txBody>
            <a:bodyPr wrap="square" rtlCol="0">
              <a:spAutoFit/>
            </a:bodyPr>
            <a:lstStyle/>
            <a:p>
              <a:r>
                <a:rPr lang="en-US" b="1" dirty="0">
                  <a:solidFill>
                    <a:prstClr val="black"/>
                  </a:solidFill>
                  <a:effectLst>
                    <a:outerShdw blurRad="38100" dist="38100" dir="2700000" algn="tl">
                      <a:srgbClr val="000000">
                        <a:alpha val="43137"/>
                      </a:srgbClr>
                    </a:outerShdw>
                  </a:effectLst>
                  <a:latin typeface="Franklin Gothic Medium Cond" panose="020B0606030402020204" pitchFamily="34" charset="0"/>
                </a:rPr>
                <a:t>Consolidated </a:t>
              </a:r>
              <a:r>
                <a:rPr lang="en-US" b="1" dirty="0" smtClean="0">
                  <a:solidFill>
                    <a:prstClr val="black"/>
                  </a:solidFill>
                  <a:effectLst>
                    <a:outerShdw blurRad="38100" dist="38100" dir="2700000" algn="tl">
                      <a:srgbClr val="000000">
                        <a:alpha val="43137"/>
                      </a:srgbClr>
                    </a:outerShdw>
                  </a:effectLst>
                  <a:latin typeface="Franklin Gothic Medium Cond" panose="020B0606030402020204" pitchFamily="34" charset="0"/>
                </a:rPr>
                <a:t>competitive comparison </a:t>
              </a:r>
              <a:r>
                <a:rPr lang="en-US" b="1" dirty="0">
                  <a:solidFill>
                    <a:prstClr val="black"/>
                  </a:solidFill>
                  <a:effectLst>
                    <a:outerShdw blurRad="38100" dist="38100" dir="2700000" algn="tl">
                      <a:srgbClr val="000000">
                        <a:alpha val="43137"/>
                      </a:srgbClr>
                    </a:outerShdw>
                  </a:effectLst>
                  <a:latin typeface="Franklin Gothic Medium Cond" panose="020B0606030402020204" pitchFamily="34" charset="0"/>
                </a:rPr>
                <a:t>summary</a:t>
              </a:r>
            </a:p>
            <a:p>
              <a:endParaRPr lang="en-US"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1600" dirty="0" smtClean="0">
                  <a:solidFill>
                    <a:prstClr val="black"/>
                  </a:solidFill>
                  <a:latin typeface="Franklin Gothic Medium Cond" panose="020B0606030402020204" pitchFamily="34" charset="0"/>
                </a:rPr>
                <a:t>PosturXpress innerspring has a</a:t>
              </a:r>
            </a:p>
            <a:p>
              <a:r>
                <a:rPr lang="en-US" sz="1600" dirty="0">
                  <a:solidFill>
                    <a:prstClr val="black"/>
                  </a:solidFill>
                  <a:latin typeface="Franklin Gothic Medium Cond" panose="020B0606030402020204" pitchFamily="34" charset="0"/>
                </a:rPr>
                <a:t>m</a:t>
              </a:r>
              <a:r>
                <a:rPr lang="en-US" sz="1600" dirty="0" smtClean="0">
                  <a:solidFill>
                    <a:prstClr val="black"/>
                  </a:solidFill>
                  <a:latin typeface="Franklin Gothic Medium Cond" panose="020B0606030402020204" pitchFamily="34" charset="0"/>
                </a:rPr>
                <a:t>emory foam with cool action gel.</a:t>
              </a:r>
            </a:p>
            <a:p>
              <a:endParaRPr lang="en-US" sz="16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1600" dirty="0" smtClean="0">
                  <a:solidFill>
                    <a:prstClr val="black"/>
                  </a:solidFill>
                  <a:latin typeface="Franklin Gothic Medium Cond" panose="020B0606030402020204" pitchFamily="34" charset="0"/>
                </a:rPr>
                <a:t>Many manufacturers are reacting</a:t>
              </a:r>
            </a:p>
            <a:p>
              <a:r>
                <a:rPr lang="en-US" sz="1600" dirty="0" smtClean="0">
                  <a:solidFill>
                    <a:prstClr val="black"/>
                  </a:solidFill>
                  <a:latin typeface="Franklin Gothic Medium Cond" panose="020B0606030402020204" pitchFamily="34" charset="0"/>
                </a:rPr>
                <a:t>to the complaint of hot mattresses by</a:t>
              </a:r>
            </a:p>
            <a:p>
              <a:r>
                <a:rPr lang="en-US" sz="1600" dirty="0" smtClean="0">
                  <a:solidFill>
                    <a:prstClr val="black"/>
                  </a:solidFill>
                  <a:latin typeface="Franklin Gothic Medium Cond" panose="020B0606030402020204" pitchFamily="34" charset="0"/>
                </a:rPr>
                <a:t>adding gel or a layer of latex.</a:t>
              </a:r>
            </a:p>
            <a:p>
              <a:endParaRPr lang="en-US" sz="16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b="1" dirty="0" smtClean="0">
                  <a:solidFill>
                    <a:prstClr val="black"/>
                  </a:solidFill>
                  <a:latin typeface="Franklin Gothic Medium Cond" panose="020B0606030402020204" pitchFamily="34" charset="0"/>
                </a:rPr>
                <a:t>Latex mattresses available in the </a:t>
              </a:r>
            </a:p>
            <a:p>
              <a:r>
                <a:rPr lang="en-US" b="1" dirty="0">
                  <a:solidFill>
                    <a:prstClr val="black"/>
                  </a:solidFill>
                  <a:latin typeface="Franklin Gothic Medium Cond" panose="020B0606030402020204" pitchFamily="34" charset="0"/>
                </a:rPr>
                <a:t>c</a:t>
              </a:r>
              <a:r>
                <a:rPr lang="en-US" b="1" dirty="0" smtClean="0">
                  <a:solidFill>
                    <a:prstClr val="black"/>
                  </a:solidFill>
                  <a:latin typeface="Franklin Gothic Medium Cond" panose="020B0606030402020204" pitchFamily="34" charset="0"/>
                </a:rPr>
                <a:t>onsumer domestic market range from</a:t>
              </a:r>
            </a:p>
            <a:p>
              <a:r>
                <a:rPr lang="en-US" b="1" dirty="0" smtClean="0">
                  <a:solidFill>
                    <a:prstClr val="black"/>
                  </a:solidFill>
                  <a:latin typeface="Franklin Gothic Medium Cond" panose="020B0606030402020204" pitchFamily="34" charset="0"/>
                </a:rPr>
                <a:t>$2,000 to $3,000 dollars</a:t>
              </a:r>
            </a:p>
            <a:p>
              <a:endParaRPr lang="en-US" sz="16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1600" dirty="0" smtClean="0">
                  <a:solidFill>
                    <a:prstClr val="black"/>
                  </a:solidFill>
                  <a:latin typeface="Franklin Gothic Medium Cond" panose="020B0606030402020204" pitchFamily="34" charset="0"/>
                </a:rPr>
                <a:t>The only mattress that is </a:t>
              </a:r>
            </a:p>
          </p:txBody>
        </p:sp>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238963"/>
              <a:ext cx="3066170" cy="21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39139"/>
            <a:ext cx="3221457" cy="377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7857" y="1158130"/>
            <a:ext cx="3124200" cy="1455650"/>
          </a:xfrm>
          <a:prstGeom prst="rect">
            <a:avLst/>
          </a:prstGeom>
        </p:spPr>
      </p:pic>
    </p:spTree>
    <p:extLst>
      <p:ext uri="{BB962C8B-B14F-4D97-AF65-F5344CB8AC3E}">
        <p14:creationId xmlns:p14="http://schemas.microsoft.com/office/powerpoint/2010/main" val="1992984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18</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284" y="1378857"/>
            <a:ext cx="7772400" cy="4724400"/>
          </a:xfrm>
          <a:prstGeom prst="rect">
            <a:avLst/>
          </a:prstGeom>
        </p:spPr>
      </p:pic>
    </p:spTree>
    <p:extLst>
      <p:ext uri="{BB962C8B-B14F-4D97-AF65-F5344CB8AC3E}">
        <p14:creationId xmlns:p14="http://schemas.microsoft.com/office/powerpoint/2010/main" val="271921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2</a:t>
            </a:fld>
            <a:endParaRPr lang="en-US" dirty="0">
              <a:solidFill>
                <a:prstClr val="black">
                  <a:tint val="75000"/>
                </a:prstClr>
              </a:solidFill>
            </a:endParaRPr>
          </a:p>
        </p:txBody>
      </p:sp>
      <p:sp>
        <p:nvSpPr>
          <p:cNvPr id="13" name="Rectangle 12"/>
          <p:cNvSpPr/>
          <p:nvPr/>
        </p:nvSpPr>
        <p:spPr>
          <a:xfrm>
            <a:off x="228599" y="1078636"/>
            <a:ext cx="3939539" cy="937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5"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515" y="1524000"/>
            <a:ext cx="4251273" cy="4640972"/>
          </a:xfrm>
          <a:prstGeom prst="rect">
            <a:avLst/>
          </a:prstGeom>
        </p:spPr>
      </p:pic>
    </p:spTree>
    <p:extLst>
      <p:ext uri="{BB962C8B-B14F-4D97-AF65-F5344CB8AC3E}">
        <p14:creationId xmlns:p14="http://schemas.microsoft.com/office/powerpoint/2010/main" val="376181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3</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228599" y="1558075"/>
            <a:ext cx="8489769" cy="523220"/>
          </a:xfrm>
          <a:prstGeom prst="rect">
            <a:avLst/>
          </a:prstGeom>
        </p:spPr>
        <p:txBody>
          <a:bodyPr wrap="square">
            <a:spAutoFit/>
          </a:bodyPr>
          <a:lstStyle/>
          <a:p>
            <a:pPr lvl="1"/>
            <a:endParaRPr lang="en-US" sz="1400" dirty="0">
              <a:solidFill>
                <a:prstClr val="black"/>
              </a:solidFill>
            </a:endParaRPr>
          </a:p>
          <a:p>
            <a:pPr lvl="1"/>
            <a:endParaRPr lang="en-US" sz="1400" dirty="0">
              <a:solidFill>
                <a:prstClr val="black"/>
              </a:solidFill>
            </a:endParaRPr>
          </a:p>
        </p:txBody>
      </p: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536915" y="5247441"/>
            <a:ext cx="6022162" cy="1056522"/>
            <a:chOff x="1536915" y="5247441"/>
            <a:chExt cx="6022162" cy="1056522"/>
          </a:xfrm>
        </p:grpSpPr>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401" y="5247441"/>
              <a:ext cx="31464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915" y="5323641"/>
              <a:ext cx="1435099" cy="96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145213" y="5334000"/>
              <a:ext cx="1413864"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1826" y="5323641"/>
            <a:ext cx="2255380" cy="116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634" y="5323641"/>
            <a:ext cx="2255380" cy="11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587" y="1537882"/>
            <a:ext cx="3338512" cy="18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12"/>
          </p:cNvPr>
          <p:cNvSpPr txBox="1"/>
          <p:nvPr/>
        </p:nvSpPr>
        <p:spPr>
          <a:xfrm>
            <a:off x="925497" y="4133164"/>
            <a:ext cx="2657934" cy="646331"/>
          </a:xfrm>
          <a:prstGeom prst="rect">
            <a:avLst/>
          </a:prstGeom>
          <a:noFill/>
        </p:spPr>
        <p:txBody>
          <a:bodyPr wrap="square" rtlCol="0">
            <a:spAutoFit/>
          </a:bodyPr>
          <a:lstStyle/>
          <a:p>
            <a:pPr algn="ctr"/>
            <a:r>
              <a:rPr lang="en-US" u="sng" dirty="0" smtClean="0">
                <a:solidFill>
                  <a:schemeClr val="tx2"/>
                </a:solidFill>
                <a:latin typeface="Aharoni" panose="02010803020104030203" pitchFamily="2" charset="-79"/>
                <a:cs typeface="Aharoni" panose="02010803020104030203" pitchFamily="2" charset="-79"/>
              </a:rPr>
              <a:t>Minimizer Long Haul Series Mattress Video</a:t>
            </a:r>
            <a:endParaRPr lang="en-US" u="sng" dirty="0">
              <a:solidFill>
                <a:schemeClr val="tx2"/>
              </a:solidFill>
              <a:latin typeface="Aharoni" panose="02010803020104030203" pitchFamily="2" charset="-79"/>
              <a:cs typeface="Aharoni" panose="02010803020104030203" pitchFamily="2" charset="-79"/>
            </a:endParaRPr>
          </a:p>
        </p:txBody>
      </p:sp>
      <p:pic>
        <p:nvPicPr>
          <p:cNvPr id="2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6201" y="1531608"/>
            <a:ext cx="3333994" cy="187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hlinkClick r:id="rId14"/>
          </p:cNvPr>
          <p:cNvSpPr txBox="1"/>
          <p:nvPr/>
        </p:nvSpPr>
        <p:spPr>
          <a:xfrm>
            <a:off x="5088663" y="4133164"/>
            <a:ext cx="2590799" cy="646331"/>
          </a:xfrm>
          <a:prstGeom prst="rect">
            <a:avLst/>
          </a:prstGeom>
          <a:noFill/>
        </p:spPr>
        <p:txBody>
          <a:bodyPr wrap="square" rtlCol="0">
            <a:spAutoFit/>
          </a:bodyPr>
          <a:lstStyle/>
          <a:p>
            <a:pPr algn="ctr"/>
            <a:r>
              <a:rPr lang="en-US" u="sng" dirty="0" smtClean="0">
                <a:solidFill>
                  <a:schemeClr val="tx2"/>
                </a:solidFill>
                <a:latin typeface="Aharoni" panose="02010803020104030203" pitchFamily="2" charset="-79"/>
                <a:cs typeface="Aharoni" panose="02010803020104030203" pitchFamily="2" charset="-79"/>
              </a:rPr>
              <a:t>Doctor Recommended Semi </a:t>
            </a:r>
            <a:r>
              <a:rPr lang="en-US" u="sng" dirty="0" smtClean="0">
                <a:solidFill>
                  <a:schemeClr val="tx2"/>
                </a:solidFill>
                <a:latin typeface="Aharoni" panose="02010803020104030203" pitchFamily="2" charset="-79"/>
                <a:cs typeface="Aharoni" panose="02010803020104030203" pitchFamily="2" charset="-79"/>
              </a:rPr>
              <a:t>Truck Mattress </a:t>
            </a:r>
            <a:r>
              <a:rPr lang="en-US" u="sng" dirty="0" smtClean="0">
                <a:solidFill>
                  <a:schemeClr val="tx2"/>
                </a:solidFill>
                <a:latin typeface="Aharoni" panose="02010803020104030203" pitchFamily="2" charset="-79"/>
                <a:cs typeface="Aharoni" panose="02010803020104030203" pitchFamily="2" charset="-79"/>
              </a:rPr>
              <a:t>Video</a:t>
            </a:r>
          </a:p>
        </p:txBody>
      </p:sp>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201" y="1529346"/>
            <a:ext cx="3566546" cy="2377697"/>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37692" y="1526622"/>
            <a:ext cx="3553741" cy="2369161"/>
          </a:xfrm>
          <a:prstGeom prst="rect">
            <a:avLst/>
          </a:prstGeom>
        </p:spPr>
      </p:pic>
    </p:spTree>
    <p:extLst>
      <p:ext uri="{BB962C8B-B14F-4D97-AF65-F5344CB8AC3E}">
        <p14:creationId xmlns:p14="http://schemas.microsoft.com/office/powerpoint/2010/main" val="109909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4</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228599" y="1558075"/>
            <a:ext cx="8489769" cy="523220"/>
          </a:xfrm>
          <a:prstGeom prst="rect">
            <a:avLst/>
          </a:prstGeom>
        </p:spPr>
        <p:txBody>
          <a:bodyPr wrap="square">
            <a:spAutoFit/>
          </a:bodyPr>
          <a:lstStyle/>
          <a:p>
            <a:pPr lvl="1"/>
            <a:endParaRPr lang="en-US" sz="1400" dirty="0">
              <a:solidFill>
                <a:prstClr val="black"/>
              </a:solidFill>
            </a:endParaRPr>
          </a:p>
          <a:p>
            <a:pPr lvl="1"/>
            <a:endParaRPr lang="en-US" sz="1400" dirty="0">
              <a:solidFill>
                <a:prstClr val="black"/>
              </a:solidFill>
            </a:endParaRPr>
          </a:p>
        </p:txBody>
      </p: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536915" y="5247441"/>
            <a:ext cx="6022162" cy="1056522"/>
            <a:chOff x="1536915" y="5247441"/>
            <a:chExt cx="6022162" cy="1056522"/>
          </a:xfrm>
        </p:grpSpPr>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401" y="5247441"/>
              <a:ext cx="31464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915" y="5323641"/>
              <a:ext cx="1435099" cy="96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145213" y="5334000"/>
              <a:ext cx="1413864"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1826" y="5340431"/>
            <a:ext cx="2255380" cy="116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021" y="5340431"/>
            <a:ext cx="2255380" cy="11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0994" y="1459302"/>
            <a:ext cx="3800475" cy="2533650"/>
          </a:xfrm>
          <a:prstGeom prst="rect">
            <a:avLst/>
          </a:prstGeom>
        </p:spPr>
      </p:pic>
      <p:pic>
        <p:nvPicPr>
          <p:cNvPr id="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1602986"/>
            <a:ext cx="3505200" cy="197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13"/>
          </p:cNvPr>
          <p:cNvSpPr txBox="1"/>
          <p:nvPr/>
        </p:nvSpPr>
        <p:spPr>
          <a:xfrm>
            <a:off x="2411469" y="4114800"/>
            <a:ext cx="3810000" cy="923330"/>
          </a:xfrm>
          <a:prstGeom prst="rect">
            <a:avLst/>
          </a:prstGeom>
          <a:noFill/>
        </p:spPr>
        <p:txBody>
          <a:bodyPr wrap="square" rtlCol="0">
            <a:spAutoFit/>
          </a:bodyPr>
          <a:lstStyle/>
          <a:p>
            <a:pPr algn="ctr"/>
            <a:r>
              <a:rPr lang="en-US" u="sng" dirty="0" smtClean="0">
                <a:solidFill>
                  <a:schemeClr val="tx2"/>
                </a:solidFill>
                <a:latin typeface="Aharoni" panose="02010803020104030203" pitchFamily="2" charset="-79"/>
                <a:cs typeface="Aharoni" panose="02010803020104030203" pitchFamily="2" charset="-79"/>
              </a:rPr>
              <a:t>Drivers Love The Minimizer Long Haul Series Mattress Video</a:t>
            </a:r>
          </a:p>
          <a:p>
            <a:endParaRPr lang="en-US" dirty="0"/>
          </a:p>
        </p:txBody>
      </p:sp>
    </p:spTree>
    <p:extLst>
      <p:ext uri="{BB962C8B-B14F-4D97-AF65-F5344CB8AC3E}">
        <p14:creationId xmlns:p14="http://schemas.microsoft.com/office/powerpoint/2010/main" val="357670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5</a:t>
            </a:fld>
            <a:endParaRPr lang="en-US" dirty="0">
              <a:solidFill>
                <a:prstClr val="black">
                  <a:tint val="75000"/>
                </a:prstClr>
              </a:solidFill>
            </a:endParaRPr>
          </a:p>
        </p:txBody>
      </p:sp>
      <p:sp>
        <p:nvSpPr>
          <p:cNvPr id="13" name="Rectangle 12"/>
          <p:cNvSpPr/>
          <p:nvPr/>
        </p:nvSpPr>
        <p:spPr>
          <a:xfrm>
            <a:off x="228599" y="1078636"/>
            <a:ext cx="3939539" cy="937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247971" y="1166460"/>
            <a:ext cx="8229600" cy="295465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prstClr val="black"/>
                </a:solidFill>
                <a:latin typeface="Franklin Gothic Medium Cond" panose="020B0606030402020204" pitchFamily="34" charset="0"/>
              </a:rPr>
              <a:t>Why Mattresses?  </a:t>
            </a:r>
          </a:p>
          <a:p>
            <a:pPr marL="742950" lvl="1" indent="-285750">
              <a:buFont typeface="Arial" panose="020B0604020202020204" pitchFamily="34" charset="0"/>
              <a:buChar char="•"/>
            </a:pPr>
            <a:r>
              <a:rPr lang="en-US" sz="1400" dirty="0" smtClean="0">
                <a:solidFill>
                  <a:prstClr val="black"/>
                </a:solidFill>
                <a:latin typeface="Franklin Gothic Medium Cond" panose="020B0606030402020204" pitchFamily="34" charset="0"/>
              </a:rPr>
              <a:t>The same reason we are providing Seats!  </a:t>
            </a:r>
            <a:r>
              <a:rPr lang="en-US" sz="1400" b="1" dirty="0" smtClean="0">
                <a:solidFill>
                  <a:prstClr val="black"/>
                </a:solidFill>
                <a:latin typeface="Franklin Gothic Medium Cond" panose="020B0606030402020204" pitchFamily="34" charset="0"/>
              </a:rPr>
              <a:t>We Respect the Driver</a:t>
            </a:r>
            <a:r>
              <a:rPr lang="en-US" sz="1400" dirty="0" smtClean="0">
                <a:solidFill>
                  <a:prstClr val="black"/>
                </a:solidFill>
                <a:latin typeface="Franklin Gothic Medium Cond" panose="020B0606030402020204" pitchFamily="34" charset="0"/>
              </a:rPr>
              <a:t>!  It’s designed with the driver’s health and safety in mind.  It incorporates the best materials available to provide whole body health in one “system” that provides features requested by professional drivers, and more.  </a:t>
            </a:r>
            <a:r>
              <a:rPr lang="en-US" sz="1400" b="1" i="1" u="sng" dirty="0" smtClean="0">
                <a:solidFill>
                  <a:prstClr val="black"/>
                </a:solidFill>
                <a:latin typeface="Franklin Gothic Medium Cond" panose="020B0606030402020204" pitchFamily="34" charset="0"/>
              </a:rPr>
              <a:t>The Minimizer™ Long Haul Series Mattress System</a:t>
            </a:r>
            <a:r>
              <a:rPr lang="en-US" sz="1400" dirty="0" smtClean="0">
                <a:solidFill>
                  <a:prstClr val="black"/>
                </a:solidFill>
                <a:latin typeface="Franklin Gothic Medium Cond" panose="020B0606030402020204" pitchFamily="34" charset="0"/>
              </a:rPr>
              <a:t> meets the physical and desired demands that are inherent to operating big trucks. This system provides the comfort, support, physical rejuvenation and durability your body requires and demands.  </a:t>
            </a:r>
          </a:p>
          <a:p>
            <a:pPr marL="742950" lvl="1" indent="-285750">
              <a:buFont typeface="Arial" panose="020B0604020202020204" pitchFamily="34" charset="0"/>
              <a:buChar char="•"/>
            </a:pPr>
            <a:endParaRPr lang="en-US" sz="1400" dirty="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1400" b="1" i="1" u="sng" dirty="0" smtClean="0">
                <a:solidFill>
                  <a:prstClr val="black"/>
                </a:solidFill>
                <a:latin typeface="Franklin Gothic Medium Cond" panose="020B0606030402020204" pitchFamily="34" charset="0"/>
              </a:rPr>
              <a:t>The Long Haul Series Mattress System</a:t>
            </a:r>
            <a:r>
              <a:rPr lang="en-US" sz="1400" dirty="0" smtClean="0">
                <a:solidFill>
                  <a:prstClr val="black"/>
                </a:solidFill>
                <a:latin typeface="Franklin Gothic Medium Cond" panose="020B0606030402020204" pitchFamily="34" charset="0"/>
              </a:rPr>
              <a:t> provides the driver with a mattress that improves their sleeping experience and improves their performance with refreshed wellbeing and alertness.  The Long Haul Series Mattress System delivers the same results with a Guaranteed For Life Warranty. </a:t>
            </a:r>
          </a:p>
          <a:p>
            <a:pPr lvl="1"/>
            <a:endParaRPr lang="en-US" sz="1400" dirty="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1400" dirty="0" smtClean="0">
                <a:solidFill>
                  <a:prstClr val="black"/>
                </a:solidFill>
                <a:latin typeface="Franklin Gothic Medium Cond" panose="020B0606030402020204" pitchFamily="34" charset="0"/>
              </a:rPr>
              <a:t>The key is the material used to build the mattress and how it is assembled to provide a driver with mattress options they wish they had at home.  </a:t>
            </a:r>
            <a:r>
              <a:rPr lang="en-US" sz="1400" b="1" u="sng" dirty="0" smtClean="0">
                <a:solidFill>
                  <a:prstClr val="black"/>
                </a:solidFill>
                <a:latin typeface="Franklin Gothic Medium Cond" panose="020B0606030402020204" pitchFamily="34" charset="0"/>
              </a:rPr>
              <a:t>100% Natural Organic Latex is the key</a:t>
            </a:r>
            <a:r>
              <a:rPr lang="en-US" sz="1400" dirty="0" smtClean="0">
                <a:solidFill>
                  <a:prstClr val="black"/>
                </a:solidFill>
                <a:latin typeface="Franklin Gothic Medium Cond" panose="020B0606030402020204" pitchFamily="34" charset="0"/>
              </a:rPr>
              <a:t>.  </a:t>
            </a:r>
          </a:p>
        </p:txBody>
      </p:sp>
      <p:grpSp>
        <p:nvGrpSpPr>
          <p:cNvPr id="2" name="Group 1"/>
          <p:cNvGrpSpPr/>
          <p:nvPr/>
        </p:nvGrpSpPr>
        <p:grpSpPr>
          <a:xfrm>
            <a:off x="1219200" y="4419600"/>
            <a:ext cx="3048000" cy="1371600"/>
            <a:chOff x="1122721" y="4479010"/>
            <a:chExt cx="3668354" cy="176939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721" y="4479010"/>
              <a:ext cx="3048000"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24400"/>
              <a:ext cx="1362075"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029200" y="4419600"/>
            <a:ext cx="3124200" cy="1524000"/>
            <a:chOff x="4661115" y="4459254"/>
            <a:chExt cx="3939959" cy="1813302"/>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1115" y="4459254"/>
              <a:ext cx="3048000" cy="1546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4748556"/>
              <a:ext cx="1362074"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263" y="6096000"/>
            <a:ext cx="79914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94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6</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2217663" y="1287322"/>
            <a:ext cx="4594617" cy="4843463"/>
            <a:chOff x="2217663" y="1287322"/>
            <a:chExt cx="4594617" cy="4843463"/>
          </a:xfrm>
        </p:grpSpPr>
        <p:grpSp>
          <p:nvGrpSpPr>
            <p:cNvPr id="5" name="Group 4"/>
            <p:cNvGrpSpPr/>
            <p:nvPr/>
          </p:nvGrpSpPr>
          <p:grpSpPr>
            <a:xfrm>
              <a:off x="2331720" y="1287322"/>
              <a:ext cx="4480560" cy="4114800"/>
              <a:chOff x="2093512" y="1287322"/>
              <a:chExt cx="5000889" cy="4625798"/>
            </a:xfrm>
          </p:grpSpPr>
          <p:grpSp>
            <p:nvGrpSpPr>
              <p:cNvPr id="16" name="Group 15"/>
              <p:cNvGrpSpPr/>
              <p:nvPr/>
            </p:nvGrpSpPr>
            <p:grpSpPr>
              <a:xfrm>
                <a:off x="2463732" y="1287322"/>
                <a:ext cx="4216536" cy="1219199"/>
                <a:chOff x="1930128" y="2541020"/>
                <a:chExt cx="5283744" cy="1431122"/>
              </a:xfrm>
            </p:grpSpPr>
            <p:pic>
              <p:nvPicPr>
                <p:cNvPr id="7180"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1" t="17403" r="765" b="20963"/>
                <a:stretch/>
              </p:blipFill>
              <p:spPr bwMode="auto">
                <a:xfrm>
                  <a:off x="1930128" y="3778413"/>
                  <a:ext cx="5283744" cy="19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rotWithShape="1">
                <a:blip r:embed="rId6">
                  <a:extLst>
                    <a:ext uri="{28A0092B-C50C-407E-A947-70E740481C1C}">
                      <a14:useLocalDpi xmlns:a14="http://schemas.microsoft.com/office/drawing/2010/main" val="0"/>
                    </a:ext>
                  </a:extLst>
                </a:blip>
                <a:srcRect b="33188"/>
                <a:stretch/>
              </p:blipFill>
              <p:spPr bwMode="auto">
                <a:xfrm>
                  <a:off x="2824163" y="2541020"/>
                  <a:ext cx="3495675" cy="120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3512" y="2593383"/>
                <a:ext cx="5000889" cy="2728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2103120" y="5181600"/>
                <a:ext cx="4937760" cy="731520"/>
                <a:chOff x="1795463" y="3148013"/>
                <a:chExt cx="5553075" cy="1104900"/>
              </a:xfrm>
            </p:grpSpPr>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463" y="3148013"/>
                  <a:ext cx="55530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2200" y="3886200"/>
                  <a:ext cx="3287237" cy="22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7663" y="5402122"/>
              <a:ext cx="108498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7252" y="5393869"/>
              <a:ext cx="10858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7709" y="5402122"/>
              <a:ext cx="108498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7298" y="5402122"/>
              <a:ext cx="108498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p:cNvSpPr/>
          <p:nvPr/>
        </p:nvSpPr>
        <p:spPr>
          <a:xfrm>
            <a:off x="2217663" y="5393869"/>
            <a:ext cx="4716537" cy="736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5462" y="2198791"/>
            <a:ext cx="4796669" cy="255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5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7</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35" y="4419600"/>
            <a:ext cx="3739534" cy="19819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14800"/>
            <a:ext cx="4510087" cy="201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7043" y="3333989"/>
            <a:ext cx="417714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 y="1233486"/>
            <a:ext cx="3457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235" y="1898177"/>
            <a:ext cx="3341314" cy="1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2196" y="1725170"/>
            <a:ext cx="3215362" cy="16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337160" y="1295400"/>
            <a:ext cx="1212258" cy="696294"/>
            <a:chOff x="7337160" y="1295400"/>
            <a:chExt cx="1212258" cy="696294"/>
          </a:xfrm>
        </p:grpSpPr>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7160" y="1295400"/>
              <a:ext cx="12096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6043" y="1658319"/>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267200" y="2561083"/>
            <a:ext cx="1721013" cy="709037"/>
            <a:chOff x="4343400" y="2667000"/>
            <a:chExt cx="1619335" cy="551606"/>
          </a:xfrm>
        </p:grpSpPr>
        <p:pic>
          <p:nvPicPr>
            <p:cNvPr id="4106"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2743200"/>
              <a:ext cx="1543844" cy="47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4732" y="2667000"/>
              <a:ext cx="348003" cy="19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693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8</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228600" y="1176047"/>
            <a:ext cx="8057606" cy="2954655"/>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Product Offering</a:t>
            </a:r>
            <a:endParaRPr lang="en-US" sz="1400" dirty="0">
              <a:solidFill>
                <a:prstClr val="black"/>
              </a:solidFill>
            </a:endParaRPr>
          </a:p>
          <a:p>
            <a:pPr marL="628650" lvl="1" indent="-171450">
              <a:buFont typeface="Arial" pitchFamily="34" charset="0"/>
              <a:buChar char="•"/>
            </a:pPr>
            <a:endParaRPr lang="en-US" sz="1400" dirty="0">
              <a:solidFill>
                <a:prstClr val="black"/>
              </a:solidFill>
            </a:endParaRPr>
          </a:p>
          <a:p>
            <a:pPr lvl="1"/>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a:p>
            <a:pPr lvl="1"/>
            <a:endParaRPr lang="en-US" sz="1400" dirty="0">
              <a:solidFill>
                <a:prstClr val="black"/>
              </a:solidFill>
            </a:endParaRPr>
          </a:p>
          <a:p>
            <a:pPr lvl="1"/>
            <a:endParaRPr lang="en-US" sz="1400" dirty="0" smtClean="0">
              <a:solidFill>
                <a:prstClr val="black"/>
              </a:solidFill>
            </a:endParaRPr>
          </a:p>
        </p:txBody>
      </p:sp>
      <p:sp>
        <p:nvSpPr>
          <p:cNvPr id="3" name="Rectangle 2"/>
          <p:cNvSpPr/>
          <p:nvPr/>
        </p:nvSpPr>
        <p:spPr>
          <a:xfrm>
            <a:off x="228600" y="1558075"/>
            <a:ext cx="8489769" cy="1969770"/>
          </a:xfrm>
          <a:prstGeom prst="rect">
            <a:avLst/>
          </a:prstGeom>
        </p:spPr>
        <p:txBody>
          <a:bodyPr wrap="square">
            <a:spAutoFit/>
          </a:bodyPr>
          <a:lstStyle/>
          <a:p>
            <a:pPr lvl="1"/>
            <a:r>
              <a:rPr lang="en-US" sz="1400" dirty="0" smtClean="0">
                <a:solidFill>
                  <a:prstClr val="black"/>
                </a:solidFill>
              </a:rPr>
              <a:t>              </a:t>
            </a:r>
            <a:r>
              <a:rPr lang="en-US" sz="1400" u="sng" dirty="0" smtClean="0">
                <a:solidFill>
                  <a:prstClr val="black"/>
                </a:solidFill>
              </a:rPr>
              <a:t>SKU’s</a:t>
            </a:r>
            <a:r>
              <a:rPr lang="en-US" sz="1400" dirty="0">
                <a:solidFill>
                  <a:prstClr val="black"/>
                </a:solidFill>
              </a:rPr>
              <a:t>	 </a:t>
            </a:r>
            <a:r>
              <a:rPr lang="en-US" sz="1400" dirty="0" smtClean="0">
                <a:solidFill>
                  <a:prstClr val="black"/>
                </a:solidFill>
              </a:rPr>
              <a:t>                  </a:t>
            </a:r>
            <a:r>
              <a:rPr lang="en-US" sz="1400" u="sng" dirty="0" smtClean="0">
                <a:solidFill>
                  <a:prstClr val="black"/>
                </a:solidFill>
              </a:rPr>
              <a:t>Dimensions</a:t>
            </a:r>
            <a:r>
              <a:rPr lang="en-US" sz="1400" dirty="0">
                <a:solidFill>
                  <a:prstClr val="black"/>
                </a:solidFill>
              </a:rPr>
              <a:t>	</a:t>
            </a:r>
            <a:r>
              <a:rPr lang="en-US" sz="1400" dirty="0" smtClean="0">
                <a:solidFill>
                  <a:prstClr val="black"/>
                </a:solidFill>
              </a:rPr>
              <a:t>                 	             </a:t>
            </a:r>
            <a:r>
              <a:rPr lang="en-US" sz="1400" u="sng" dirty="0" smtClean="0">
                <a:solidFill>
                  <a:prstClr val="black"/>
                </a:solidFill>
              </a:rPr>
              <a:t>Weight</a:t>
            </a:r>
            <a:r>
              <a:rPr lang="en-US" sz="1400" dirty="0" smtClean="0">
                <a:solidFill>
                  <a:prstClr val="black"/>
                </a:solidFill>
              </a:rPr>
              <a:t>                    </a:t>
            </a:r>
            <a:r>
              <a:rPr lang="en-US" sz="1400" u="sng" dirty="0" smtClean="0">
                <a:solidFill>
                  <a:prstClr val="black"/>
                </a:solidFill>
              </a:rPr>
              <a:t>Estimated Sales Mix </a:t>
            </a:r>
          </a:p>
          <a:p>
            <a:pPr lvl="2"/>
            <a:r>
              <a:rPr lang="en-US" sz="1400" dirty="0" smtClean="0">
                <a:solidFill>
                  <a:prstClr val="black"/>
                </a:solidFill>
              </a:rPr>
              <a:t>103015	          32” W x 79” L x 10” H	     51 lbs. / 23.13 kg.	                6%</a:t>
            </a:r>
          </a:p>
          <a:p>
            <a:pPr lvl="2"/>
            <a:endParaRPr lang="en-US" sz="800" dirty="0" smtClean="0">
              <a:solidFill>
                <a:prstClr val="black"/>
              </a:solidFill>
            </a:endParaRPr>
          </a:p>
          <a:p>
            <a:pPr lvl="2"/>
            <a:r>
              <a:rPr lang="en-US" sz="1400" dirty="0" smtClean="0">
                <a:solidFill>
                  <a:prstClr val="black"/>
                </a:solidFill>
              </a:rPr>
              <a:t>103016	</a:t>
            </a:r>
            <a:r>
              <a:rPr lang="en-US" sz="1400" dirty="0">
                <a:solidFill>
                  <a:prstClr val="black"/>
                </a:solidFill>
              </a:rPr>
              <a:t> </a:t>
            </a:r>
            <a:r>
              <a:rPr lang="en-US" sz="1400" dirty="0" smtClean="0">
                <a:solidFill>
                  <a:prstClr val="black"/>
                </a:solidFill>
              </a:rPr>
              <a:t>         36” W x 80” L x 10” H	     58 lbs. / 26.63 kg.                       24%</a:t>
            </a:r>
          </a:p>
          <a:p>
            <a:pPr lvl="2"/>
            <a:endParaRPr lang="en-US" sz="800" dirty="0" smtClean="0">
              <a:solidFill>
                <a:prstClr val="black"/>
              </a:solidFill>
            </a:endParaRPr>
          </a:p>
          <a:p>
            <a:pPr lvl="2"/>
            <a:r>
              <a:rPr lang="en-US" sz="1400" dirty="0" smtClean="0">
                <a:solidFill>
                  <a:prstClr val="black"/>
                </a:solidFill>
              </a:rPr>
              <a:t>103017	          39” W x 80” L x 10” H	     63 lbs. / 28.58 kg.	              37%</a:t>
            </a:r>
          </a:p>
          <a:p>
            <a:pPr lvl="2"/>
            <a:endParaRPr lang="en-US" sz="800" dirty="0" smtClean="0">
              <a:solidFill>
                <a:prstClr val="black"/>
              </a:solidFill>
            </a:endParaRPr>
          </a:p>
          <a:p>
            <a:pPr lvl="2"/>
            <a:r>
              <a:rPr lang="en-US" sz="1400" dirty="0" smtClean="0">
                <a:solidFill>
                  <a:prstClr val="black"/>
                </a:solidFill>
              </a:rPr>
              <a:t>103018	          42” W x 80” L x 10” H 	     68 lbs. / 30.84 kg.	              33%</a:t>
            </a:r>
          </a:p>
          <a:p>
            <a:pPr marL="1200150" lvl="2" indent="-285750">
              <a:buFont typeface="Wingdings" panose="05000000000000000000" pitchFamily="2" charset="2"/>
              <a:buChar char="Ø"/>
            </a:pPr>
            <a:endParaRPr lang="en-US" sz="1400" dirty="0" smtClean="0">
              <a:solidFill>
                <a:prstClr val="black"/>
              </a:solidFill>
            </a:endParaRPr>
          </a:p>
          <a:p>
            <a:pPr lvl="2"/>
            <a:endParaRPr lang="en-US" sz="1400" dirty="0">
              <a:solidFill>
                <a:prstClr val="black"/>
              </a:solidFill>
            </a:endParaRPr>
          </a:p>
        </p:txBody>
      </p:sp>
      <p:sp>
        <p:nvSpPr>
          <p:cNvPr id="21"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95" y="3276600"/>
            <a:ext cx="7673611" cy="307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05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9</a:t>
            </a:fld>
            <a:endParaRPr lang="en-US" dirty="0">
              <a:solidFill>
                <a:prstClr val="black">
                  <a:tint val="75000"/>
                </a:prstClr>
              </a:solidFill>
            </a:endParaRPr>
          </a:p>
        </p:txBody>
      </p:sp>
      <p:sp>
        <p:nvSpPr>
          <p:cNvPr id="13" name="Rectangle 12"/>
          <p:cNvSpPr/>
          <p:nvPr/>
        </p:nvSpPr>
        <p:spPr>
          <a:xfrm>
            <a:off x="228599" y="1078636"/>
            <a:ext cx="3939539" cy="937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5"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799"/>
            <a:ext cx="7239001" cy="3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37" y="2133600"/>
            <a:ext cx="5515926" cy="377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716882" y="1349084"/>
            <a:ext cx="5710237" cy="744513"/>
            <a:chOff x="1716882" y="1349084"/>
            <a:chExt cx="5710237" cy="744513"/>
          </a:xfrm>
        </p:grpSpPr>
        <p:pic>
          <p:nvPicPr>
            <p:cNvPr id="82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882" y="1819250"/>
              <a:ext cx="5710237" cy="2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3025" y="1349084"/>
              <a:ext cx="2337951" cy="47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433" y="4645617"/>
            <a:ext cx="387513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63" y="3048000"/>
            <a:ext cx="89058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3" y="3881358"/>
            <a:ext cx="8943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202"/>
                                        </p:tgtEl>
                                      </p:cBhvr>
                                    </p:animEffect>
                                    <p:animScale>
                                      <p:cBhvr>
                                        <p:cTn id="7" dur="250" autoRev="1" fill="hold"/>
                                        <p:tgtEl>
                                          <p:spTgt spid="82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11901</TotalTime>
  <Words>980</Words>
  <Application>Microsoft Office PowerPoint</Application>
  <PresentationFormat>On-screen Show (4:3)</PresentationFormat>
  <Paragraphs>175</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Broton</dc:creator>
  <cp:lastModifiedBy>Rick Swenson</cp:lastModifiedBy>
  <cp:revision>370</cp:revision>
  <cp:lastPrinted>2017-07-21T17:19:03Z</cp:lastPrinted>
  <dcterms:created xsi:type="dcterms:W3CDTF">2014-11-18T14:35:04Z</dcterms:created>
  <dcterms:modified xsi:type="dcterms:W3CDTF">2018-06-21T20:27:49Z</dcterms:modified>
</cp:coreProperties>
</file>